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09" r:id="rId5"/>
    <p:sldId id="310" r:id="rId6"/>
    <p:sldId id="325" r:id="rId7"/>
    <p:sldId id="333" r:id="rId8"/>
    <p:sldId id="311" r:id="rId9"/>
    <p:sldId id="312" r:id="rId10"/>
    <p:sldId id="313" r:id="rId11"/>
    <p:sldId id="326" r:id="rId12"/>
    <p:sldId id="329" r:id="rId13"/>
    <p:sldId id="328" r:id="rId14"/>
    <p:sldId id="327" r:id="rId15"/>
    <p:sldId id="330" r:id="rId16"/>
    <p:sldId id="331" r:id="rId17"/>
    <p:sldId id="332" r:id="rId18"/>
    <p:sldId id="319" r:id="rId19"/>
    <p:sldId id="320"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CDE7"/>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4"/>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12/16/2024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3771012" y="2459736"/>
            <a:ext cx="7665812" cy="1938528"/>
          </a:xfrm>
        </p:spPr>
        <p:txBody>
          <a:bodyPr/>
          <a:lstStyle/>
          <a:p>
            <a:r>
              <a:rPr lang="en-US" sz="9600" dirty="0">
                <a:solidFill>
                  <a:srgbClr val="00B0F0"/>
                </a:solidFill>
                <a:latin typeface="Agency FB" panose="020B0503020202020204" pitchFamily="34" charset="0"/>
              </a:rPr>
              <a:t>Bank Loan Analysis</a:t>
            </a:r>
            <a:br>
              <a:rPr lang="en-US" sz="9600" dirty="0">
                <a:solidFill>
                  <a:srgbClr val="00B0F0"/>
                </a:solidFill>
                <a:latin typeface="Agency FB" panose="020B0503020202020204" pitchFamily="34" charset="0"/>
              </a:rPr>
            </a:br>
            <a:r>
              <a:rPr lang="en-US" sz="9600" dirty="0">
                <a:solidFill>
                  <a:srgbClr val="00B0F0"/>
                </a:solidFill>
                <a:latin typeface="Agency FB" panose="020B0503020202020204" pitchFamily="34" charset="0"/>
              </a:rPr>
              <a:t>         Report</a:t>
            </a: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87873-7649-1F3F-EABD-F41A6B41D63C}"/>
              </a:ext>
            </a:extLst>
          </p:cNvPr>
          <p:cNvSpPr txBox="1"/>
          <p:nvPr/>
        </p:nvSpPr>
        <p:spPr>
          <a:xfrm>
            <a:off x="3605284" y="464023"/>
            <a:ext cx="4981432" cy="738664"/>
          </a:xfrm>
          <a:prstGeom prst="rect">
            <a:avLst/>
          </a:prstGeom>
          <a:noFill/>
        </p:spPr>
        <p:txBody>
          <a:bodyPr wrap="square" rtlCol="0">
            <a:spAutoFit/>
          </a:bodyPr>
          <a:lstStyle/>
          <a:p>
            <a:r>
              <a:rPr lang="en-IN" sz="2400" dirty="0">
                <a:solidFill>
                  <a:srgbClr val="00B0F0"/>
                </a:solidFill>
                <a:latin typeface="+mj-lt"/>
              </a:rPr>
              <a:t>State wise and month wise loan status</a:t>
            </a:r>
          </a:p>
          <a:p>
            <a:endParaRPr lang="en-US" dirty="0"/>
          </a:p>
        </p:txBody>
      </p:sp>
      <p:pic>
        <p:nvPicPr>
          <p:cNvPr id="4" name="Picture 3">
            <a:extLst>
              <a:ext uri="{FF2B5EF4-FFF2-40B4-BE49-F238E27FC236}">
                <a16:creationId xmlns:a16="http://schemas.microsoft.com/office/drawing/2014/main" id="{7EA45DBD-4F9A-96AE-282F-A8841383F04D}"/>
              </a:ext>
            </a:extLst>
          </p:cNvPr>
          <p:cNvPicPr>
            <a:picLocks noChangeAspect="1"/>
          </p:cNvPicPr>
          <p:nvPr/>
        </p:nvPicPr>
        <p:blipFill>
          <a:blip r:embed="rId2"/>
          <a:stretch>
            <a:fillRect/>
          </a:stretch>
        </p:blipFill>
        <p:spPr>
          <a:xfrm>
            <a:off x="423218" y="961138"/>
            <a:ext cx="5672782" cy="3916927"/>
          </a:xfrm>
          <a:prstGeom prst="rect">
            <a:avLst/>
          </a:prstGeom>
        </p:spPr>
      </p:pic>
      <p:sp>
        <p:nvSpPr>
          <p:cNvPr id="3" name="TextBox 2">
            <a:extLst>
              <a:ext uri="{FF2B5EF4-FFF2-40B4-BE49-F238E27FC236}">
                <a16:creationId xmlns:a16="http://schemas.microsoft.com/office/drawing/2014/main" id="{DAF243D5-830B-B3D4-EC95-7C1CB3FC6D69}"/>
              </a:ext>
            </a:extLst>
          </p:cNvPr>
          <p:cNvSpPr txBox="1"/>
          <p:nvPr/>
        </p:nvSpPr>
        <p:spPr>
          <a:xfrm>
            <a:off x="423217" y="4919010"/>
            <a:ext cx="11518573" cy="1938992"/>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The project explored loan status variations across different states and months. This analysis helps identify regions with higher loan demand, seasonal patterns, and potential risk areas.</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By categorizing loans based on states, the dashboard allows for a regional analysis of loan statuses such as fully paid, charged off, and current.</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Providing counts of loan statuses by state reveals the distribution of loan performance across different regions.</a:t>
            </a:r>
            <a:endParaRPr lang="en-US" sz="2000" b="0" i="0" dirty="0">
              <a:solidFill>
                <a:schemeClr val="bg1"/>
              </a:solidFill>
              <a:effectLst/>
              <a:latin typeface="Segoe UI" panose="020B0502040204020203" pitchFamily="34" charset="0"/>
            </a:endParaRPr>
          </a:p>
          <a:p>
            <a:endParaRPr lang="en-US" sz="2000" dirty="0">
              <a:solidFill>
                <a:schemeClr val="bg1"/>
              </a:solidFill>
            </a:endParaRPr>
          </a:p>
        </p:txBody>
      </p:sp>
      <p:pic>
        <p:nvPicPr>
          <p:cNvPr id="6" name="Picture 5">
            <a:extLst>
              <a:ext uri="{FF2B5EF4-FFF2-40B4-BE49-F238E27FC236}">
                <a16:creationId xmlns:a16="http://schemas.microsoft.com/office/drawing/2014/main" id="{64D026D5-AEE7-1F24-E629-29214B761E65}"/>
              </a:ext>
            </a:extLst>
          </p:cNvPr>
          <p:cNvPicPr>
            <a:picLocks noChangeAspect="1"/>
          </p:cNvPicPr>
          <p:nvPr/>
        </p:nvPicPr>
        <p:blipFill>
          <a:blip r:embed="rId3"/>
          <a:stretch>
            <a:fillRect/>
          </a:stretch>
        </p:blipFill>
        <p:spPr>
          <a:xfrm>
            <a:off x="6196084" y="961138"/>
            <a:ext cx="5572698" cy="3916927"/>
          </a:xfrm>
          <a:prstGeom prst="rect">
            <a:avLst/>
          </a:prstGeom>
        </p:spPr>
      </p:pic>
    </p:spTree>
    <p:extLst>
      <p:ext uri="{BB962C8B-B14F-4D97-AF65-F5344CB8AC3E}">
        <p14:creationId xmlns:p14="http://schemas.microsoft.com/office/powerpoint/2010/main" val="60083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68122-8FF3-77DF-2095-E4CE1A230D2A}"/>
              </a:ext>
            </a:extLst>
          </p:cNvPr>
          <p:cNvPicPr>
            <a:picLocks noChangeAspect="1"/>
          </p:cNvPicPr>
          <p:nvPr/>
        </p:nvPicPr>
        <p:blipFill>
          <a:blip r:embed="rId2"/>
          <a:stretch>
            <a:fillRect/>
          </a:stretch>
        </p:blipFill>
        <p:spPr>
          <a:xfrm>
            <a:off x="461703" y="1056944"/>
            <a:ext cx="5634297" cy="4401321"/>
          </a:xfrm>
          <a:prstGeom prst="rect">
            <a:avLst/>
          </a:prstGeom>
        </p:spPr>
      </p:pic>
      <p:sp>
        <p:nvSpPr>
          <p:cNvPr id="4" name="TextBox 3">
            <a:extLst>
              <a:ext uri="{FF2B5EF4-FFF2-40B4-BE49-F238E27FC236}">
                <a16:creationId xmlns:a16="http://schemas.microsoft.com/office/drawing/2014/main" id="{901D5B35-4D50-1D90-F8D7-2F81D9B93802}"/>
              </a:ext>
            </a:extLst>
          </p:cNvPr>
          <p:cNvSpPr txBox="1"/>
          <p:nvPr/>
        </p:nvSpPr>
        <p:spPr>
          <a:xfrm>
            <a:off x="3632579" y="477671"/>
            <a:ext cx="5866262" cy="738664"/>
          </a:xfrm>
          <a:prstGeom prst="rect">
            <a:avLst/>
          </a:prstGeom>
          <a:noFill/>
        </p:spPr>
        <p:txBody>
          <a:bodyPr wrap="square" rtlCol="0">
            <a:spAutoFit/>
          </a:bodyPr>
          <a:lstStyle/>
          <a:p>
            <a:r>
              <a:rPr lang="en-IN" sz="2400" dirty="0">
                <a:solidFill>
                  <a:srgbClr val="00B0F0"/>
                </a:solidFill>
                <a:latin typeface="+mj-lt"/>
              </a:rPr>
              <a:t>Home ownership Vs last payment date status</a:t>
            </a:r>
          </a:p>
          <a:p>
            <a:endParaRPr lang="en-US" dirty="0"/>
          </a:p>
        </p:txBody>
      </p:sp>
      <p:sp>
        <p:nvSpPr>
          <p:cNvPr id="2" name="TextBox 1">
            <a:extLst>
              <a:ext uri="{FF2B5EF4-FFF2-40B4-BE49-F238E27FC236}">
                <a16:creationId xmlns:a16="http://schemas.microsoft.com/office/drawing/2014/main" id="{C7EAFBB7-C62C-163C-4CE6-9AD8E2CE3783}"/>
              </a:ext>
            </a:extLst>
          </p:cNvPr>
          <p:cNvSpPr txBox="1"/>
          <p:nvPr/>
        </p:nvSpPr>
        <p:spPr>
          <a:xfrm>
            <a:off x="600501" y="5554637"/>
            <a:ext cx="11041039" cy="1015663"/>
          </a:xfrm>
          <a:prstGeom prst="rect">
            <a:avLst/>
          </a:prstGeom>
          <a:noFill/>
        </p:spPr>
        <p:txBody>
          <a:bodyPr wrap="square" rtlCol="0">
            <a:spAutoFit/>
          </a:bodyPr>
          <a:lstStyle/>
          <a:p>
            <a:r>
              <a:rPr lang="en-US" sz="2000" dirty="0">
                <a:solidFill>
                  <a:schemeClr val="bg1"/>
                </a:solidFill>
                <a:latin typeface="Cambria Math" panose="02040503050406030204" pitchFamily="18" charset="0"/>
              </a:rPr>
              <a:t>Bank</a:t>
            </a:r>
            <a:r>
              <a:rPr lang="en-US" sz="2000" b="0" i="0" dirty="0">
                <a:solidFill>
                  <a:schemeClr val="bg1"/>
                </a:solidFill>
                <a:effectLst/>
                <a:latin typeface="Cambria Math" panose="02040503050406030204" pitchFamily="18" charset="0"/>
              </a:rPr>
              <a:t> might have investigated how home ownership status correlates with payment behavior. Understanding whether homeowners tend to make timely payments provides insights into loan performance</a:t>
            </a:r>
            <a:r>
              <a:rPr lang="en-US" sz="2000" b="0" i="0" dirty="0">
                <a:solidFill>
                  <a:schemeClr val="bg1"/>
                </a:solidFill>
                <a:effectLst/>
                <a:latin typeface="Segoe UI" panose="020B0502040204020203" pitchFamily="34" charset="0"/>
              </a:rPr>
              <a:t>.</a:t>
            </a:r>
            <a:endParaRPr lang="en-US" sz="2000" dirty="0">
              <a:solidFill>
                <a:schemeClr val="bg1"/>
              </a:solidFill>
            </a:endParaRPr>
          </a:p>
        </p:txBody>
      </p:sp>
      <p:pic>
        <p:nvPicPr>
          <p:cNvPr id="6" name="Picture 5">
            <a:extLst>
              <a:ext uri="{FF2B5EF4-FFF2-40B4-BE49-F238E27FC236}">
                <a16:creationId xmlns:a16="http://schemas.microsoft.com/office/drawing/2014/main" id="{6D34003E-9183-40AA-07F2-F708A6612135}"/>
              </a:ext>
            </a:extLst>
          </p:cNvPr>
          <p:cNvPicPr>
            <a:picLocks noChangeAspect="1"/>
          </p:cNvPicPr>
          <p:nvPr/>
        </p:nvPicPr>
        <p:blipFill>
          <a:blip r:embed="rId3"/>
          <a:stretch>
            <a:fillRect/>
          </a:stretch>
        </p:blipFill>
        <p:spPr>
          <a:xfrm>
            <a:off x="6196084" y="1056944"/>
            <a:ext cx="5534213" cy="4401321"/>
          </a:xfrm>
          <a:prstGeom prst="rect">
            <a:avLst/>
          </a:prstGeom>
        </p:spPr>
      </p:pic>
    </p:spTree>
    <p:extLst>
      <p:ext uri="{BB962C8B-B14F-4D97-AF65-F5344CB8AC3E}">
        <p14:creationId xmlns:p14="http://schemas.microsoft.com/office/powerpoint/2010/main" val="191754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E81B69-777B-7FD0-7301-6262FF78258E}"/>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Excel Dashboard</a:t>
            </a:r>
          </a:p>
        </p:txBody>
      </p:sp>
      <p:pic>
        <p:nvPicPr>
          <p:cNvPr id="8" name="Picture 7" descr="A screenshot of a computer&#10;&#10;Description automatically generated">
            <a:extLst>
              <a:ext uri="{FF2B5EF4-FFF2-40B4-BE49-F238E27FC236}">
                <a16:creationId xmlns:a16="http://schemas.microsoft.com/office/drawing/2014/main" id="{7366B010-B7CB-084D-CAAA-415DBC872750}"/>
              </a:ext>
            </a:extLst>
          </p:cNvPr>
          <p:cNvPicPr>
            <a:picLocks noChangeAspect="1"/>
          </p:cNvPicPr>
          <p:nvPr/>
        </p:nvPicPr>
        <p:blipFill>
          <a:blip r:embed="rId2"/>
          <a:srcRect t="3382" r="1666" b="4769"/>
          <a:stretch/>
        </p:blipFill>
        <p:spPr>
          <a:xfrm>
            <a:off x="436728" y="1130430"/>
            <a:ext cx="11341289" cy="5556973"/>
          </a:xfrm>
          <a:prstGeom prst="rect">
            <a:avLst/>
          </a:prstGeom>
        </p:spPr>
      </p:pic>
      <p:sp>
        <p:nvSpPr>
          <p:cNvPr id="9" name="Hexagon 8">
            <a:extLst>
              <a:ext uri="{FF2B5EF4-FFF2-40B4-BE49-F238E27FC236}">
                <a16:creationId xmlns:a16="http://schemas.microsoft.com/office/drawing/2014/main" id="{AA53D02B-20EE-8617-61AC-FD1878B88D1B}"/>
              </a:ext>
            </a:extLst>
          </p:cNvPr>
          <p:cNvSpPr/>
          <p:nvPr/>
        </p:nvSpPr>
        <p:spPr>
          <a:xfrm>
            <a:off x="10536067" y="10694"/>
            <a:ext cx="464025"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980FC91-59AB-A41C-89FD-1BC1939DDB7E}"/>
              </a:ext>
            </a:extLst>
          </p:cNvPr>
          <p:cNvSpPr/>
          <p:nvPr/>
        </p:nvSpPr>
        <p:spPr>
          <a:xfrm>
            <a:off x="10768081" y="195207"/>
            <a:ext cx="464024" cy="369026"/>
          </a:xfrm>
          <a:prstGeom prst="hexag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6E4AA34A-D313-3952-86D6-0687AC63333B}"/>
              </a:ext>
            </a:extLst>
          </p:cNvPr>
          <p:cNvSpPr/>
          <p:nvPr/>
        </p:nvSpPr>
        <p:spPr>
          <a:xfrm>
            <a:off x="11000093" y="379720"/>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FB723340-C2AD-7FE8-2BD8-0B19A43581E5}"/>
              </a:ext>
            </a:extLst>
          </p:cNvPr>
          <p:cNvSpPr/>
          <p:nvPr/>
        </p:nvSpPr>
        <p:spPr>
          <a:xfrm>
            <a:off x="-9098" y="6409695"/>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18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242A4B-D13C-331B-2369-480397F1B9C2}"/>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Tableau Dashboard</a:t>
            </a:r>
          </a:p>
        </p:txBody>
      </p:sp>
      <p:pic>
        <p:nvPicPr>
          <p:cNvPr id="8" name="Picture 7" descr="A screenshot of a computer&#10;&#10;Description automatically generated">
            <a:extLst>
              <a:ext uri="{FF2B5EF4-FFF2-40B4-BE49-F238E27FC236}">
                <a16:creationId xmlns:a16="http://schemas.microsoft.com/office/drawing/2014/main" id="{6BD11BAC-92F6-D8D4-F4A3-C4E42D8ED644}"/>
              </a:ext>
            </a:extLst>
          </p:cNvPr>
          <p:cNvPicPr>
            <a:picLocks noChangeAspect="1"/>
          </p:cNvPicPr>
          <p:nvPr/>
        </p:nvPicPr>
        <p:blipFill>
          <a:blip r:embed="rId2"/>
          <a:stretch>
            <a:fillRect/>
          </a:stretch>
        </p:blipFill>
        <p:spPr>
          <a:xfrm>
            <a:off x="450375" y="1130429"/>
            <a:ext cx="11286699" cy="5529677"/>
          </a:xfrm>
          <a:prstGeom prst="rect">
            <a:avLst/>
          </a:prstGeom>
        </p:spPr>
      </p:pic>
      <p:sp>
        <p:nvSpPr>
          <p:cNvPr id="9" name="Hexagon 8">
            <a:extLst>
              <a:ext uri="{FF2B5EF4-FFF2-40B4-BE49-F238E27FC236}">
                <a16:creationId xmlns:a16="http://schemas.microsoft.com/office/drawing/2014/main" id="{9F2090F9-4480-3FEE-D67E-6E1E46A80719}"/>
              </a:ext>
            </a:extLst>
          </p:cNvPr>
          <p:cNvSpPr/>
          <p:nvPr/>
        </p:nvSpPr>
        <p:spPr>
          <a:xfrm>
            <a:off x="10538346" y="13381"/>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0019450A-4873-BD0C-0A15-F077C9DDFCFC}"/>
              </a:ext>
            </a:extLst>
          </p:cNvPr>
          <p:cNvSpPr/>
          <p:nvPr/>
        </p:nvSpPr>
        <p:spPr>
          <a:xfrm>
            <a:off x="10770358" y="202879"/>
            <a:ext cx="464024" cy="369026"/>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09833B9-A4AB-C6FE-B275-066EAB8AB610}"/>
              </a:ext>
            </a:extLst>
          </p:cNvPr>
          <p:cNvSpPr/>
          <p:nvPr/>
        </p:nvSpPr>
        <p:spPr>
          <a:xfrm>
            <a:off x="11002370" y="379864"/>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F17F2CB-DF6B-3890-28EA-DDA6BAF6B31D}"/>
              </a:ext>
            </a:extLst>
          </p:cNvPr>
          <p:cNvSpPr/>
          <p:nvPr/>
        </p:nvSpPr>
        <p:spPr>
          <a:xfrm>
            <a:off x="0" y="6413643"/>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65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6985E-E967-0F69-E65A-159B278307FD}"/>
              </a:ext>
            </a:extLst>
          </p:cNvPr>
          <p:cNvSpPr txBox="1"/>
          <p:nvPr/>
        </p:nvSpPr>
        <p:spPr>
          <a:xfrm>
            <a:off x="3437206" y="422544"/>
            <a:ext cx="5317588" cy="707886"/>
          </a:xfrm>
          <a:prstGeom prst="rect">
            <a:avLst/>
          </a:prstGeom>
          <a:noFill/>
        </p:spPr>
        <p:txBody>
          <a:bodyPr wrap="square" rtlCol="0">
            <a:spAutoFit/>
          </a:bodyPr>
          <a:lstStyle/>
          <a:p>
            <a:pPr algn="ctr"/>
            <a:r>
              <a:rPr lang="en-US" sz="4000" dirty="0">
                <a:solidFill>
                  <a:srgbClr val="00B0F0"/>
                </a:solidFill>
                <a:latin typeface="+mj-lt"/>
              </a:rPr>
              <a:t>Power BI Dashboard</a:t>
            </a:r>
          </a:p>
        </p:txBody>
      </p:sp>
      <p:pic>
        <p:nvPicPr>
          <p:cNvPr id="4" name="Picture 3" descr="A screenshot of a computer&#10;&#10;Description automatically generated">
            <a:extLst>
              <a:ext uri="{FF2B5EF4-FFF2-40B4-BE49-F238E27FC236}">
                <a16:creationId xmlns:a16="http://schemas.microsoft.com/office/drawing/2014/main" id="{073D71A9-6535-8DC5-BB42-53FE30FDB300}"/>
              </a:ext>
            </a:extLst>
          </p:cNvPr>
          <p:cNvPicPr>
            <a:picLocks noChangeAspect="1"/>
          </p:cNvPicPr>
          <p:nvPr/>
        </p:nvPicPr>
        <p:blipFill>
          <a:blip r:embed="rId2"/>
          <a:stretch>
            <a:fillRect/>
          </a:stretch>
        </p:blipFill>
        <p:spPr>
          <a:xfrm>
            <a:off x="436728" y="1130429"/>
            <a:ext cx="11286699" cy="5570621"/>
          </a:xfrm>
          <a:prstGeom prst="rect">
            <a:avLst/>
          </a:prstGeom>
        </p:spPr>
      </p:pic>
      <p:sp>
        <p:nvSpPr>
          <p:cNvPr id="5" name="Hexagon 4">
            <a:extLst>
              <a:ext uri="{FF2B5EF4-FFF2-40B4-BE49-F238E27FC236}">
                <a16:creationId xmlns:a16="http://schemas.microsoft.com/office/drawing/2014/main" id="{357568A9-6A61-80BB-BC7F-96914A97A804}"/>
              </a:ext>
            </a:extLst>
          </p:cNvPr>
          <p:cNvSpPr/>
          <p:nvPr/>
        </p:nvSpPr>
        <p:spPr>
          <a:xfrm>
            <a:off x="10538346" y="33410"/>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77B2161-7CDB-C205-FBCE-8B4D937C0300}"/>
              </a:ext>
            </a:extLst>
          </p:cNvPr>
          <p:cNvSpPr/>
          <p:nvPr/>
        </p:nvSpPr>
        <p:spPr>
          <a:xfrm>
            <a:off x="11002370" y="397406"/>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8449A350-68F3-A869-80FE-F608ACD1EE20}"/>
              </a:ext>
            </a:extLst>
          </p:cNvPr>
          <p:cNvSpPr/>
          <p:nvPr/>
        </p:nvSpPr>
        <p:spPr>
          <a:xfrm>
            <a:off x="10786280" y="205918"/>
            <a:ext cx="464024" cy="369026"/>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9CDA92F2-3BB9-2315-1584-79AE53DB3632}"/>
              </a:ext>
            </a:extLst>
          </p:cNvPr>
          <p:cNvSpPr/>
          <p:nvPr/>
        </p:nvSpPr>
        <p:spPr>
          <a:xfrm>
            <a:off x="4549" y="6488974"/>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6CDA64EC-7FAD-7BEF-194A-8C7DCA81A5DC}"/>
              </a:ext>
            </a:extLst>
          </p:cNvPr>
          <p:cNvSpPr/>
          <p:nvPr/>
        </p:nvSpPr>
        <p:spPr>
          <a:xfrm>
            <a:off x="11018292" y="378426"/>
            <a:ext cx="464024" cy="3690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68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D28C-2BC9-D3DD-C404-812AEB8DD13F}"/>
              </a:ext>
            </a:extLst>
          </p:cNvPr>
          <p:cNvSpPr>
            <a:spLocks noGrp="1"/>
          </p:cNvSpPr>
          <p:nvPr>
            <p:ph type="title"/>
          </p:nvPr>
        </p:nvSpPr>
        <p:spPr/>
        <p:txBody>
          <a:bodyPr/>
          <a:lstStyle/>
          <a:p>
            <a:r>
              <a:rPr lang="en-US" dirty="0">
                <a:solidFill>
                  <a:srgbClr val="00B0F0"/>
                </a:solidFill>
              </a:rPr>
              <a:t>Timeline</a:t>
            </a:r>
          </a:p>
        </p:txBody>
      </p:sp>
      <p:sp>
        <p:nvSpPr>
          <p:cNvPr id="5" name="Text Placeholder 4">
            <a:extLst>
              <a:ext uri="{FF2B5EF4-FFF2-40B4-BE49-F238E27FC236}">
                <a16:creationId xmlns:a16="http://schemas.microsoft.com/office/drawing/2014/main" id="{D6B3D8C0-E8B3-B5A3-9CE4-71B6FBDD6562}"/>
              </a:ext>
            </a:extLst>
          </p:cNvPr>
          <p:cNvSpPr>
            <a:spLocks noGrp="1"/>
          </p:cNvSpPr>
          <p:nvPr>
            <p:ph type="body" sz="quarter" idx="10"/>
          </p:nvPr>
        </p:nvSpPr>
        <p:spPr/>
        <p:txBody>
          <a:bodyPr/>
          <a:lstStyle/>
          <a:p>
            <a:r>
              <a:rPr lang="en-US" dirty="0"/>
              <a:t>21 Nov 2024</a:t>
            </a:r>
          </a:p>
        </p:txBody>
      </p:sp>
      <p:sp>
        <p:nvSpPr>
          <p:cNvPr id="6" name="Text Placeholder 5">
            <a:extLst>
              <a:ext uri="{FF2B5EF4-FFF2-40B4-BE49-F238E27FC236}">
                <a16:creationId xmlns:a16="http://schemas.microsoft.com/office/drawing/2014/main" id="{0AFDE738-F321-9CCD-454F-BF451BC9B9EE}"/>
              </a:ext>
            </a:extLst>
          </p:cNvPr>
          <p:cNvSpPr>
            <a:spLocks noGrp="1"/>
          </p:cNvSpPr>
          <p:nvPr>
            <p:ph type="body" sz="quarter" idx="11"/>
          </p:nvPr>
        </p:nvSpPr>
        <p:spPr/>
        <p:txBody>
          <a:bodyPr/>
          <a:lstStyle/>
          <a:p>
            <a:r>
              <a:rPr lang="en-US" dirty="0"/>
              <a:t>28 Nov 2024</a:t>
            </a:r>
          </a:p>
        </p:txBody>
      </p:sp>
      <p:sp>
        <p:nvSpPr>
          <p:cNvPr id="7" name="Text Placeholder 6">
            <a:extLst>
              <a:ext uri="{FF2B5EF4-FFF2-40B4-BE49-F238E27FC236}">
                <a16:creationId xmlns:a16="http://schemas.microsoft.com/office/drawing/2014/main" id="{A9152987-D68F-81C1-B5E0-EAE879E3C5D6}"/>
              </a:ext>
            </a:extLst>
          </p:cNvPr>
          <p:cNvSpPr>
            <a:spLocks noGrp="1"/>
          </p:cNvSpPr>
          <p:nvPr>
            <p:ph type="body" sz="quarter" idx="12"/>
          </p:nvPr>
        </p:nvSpPr>
        <p:spPr/>
        <p:txBody>
          <a:bodyPr/>
          <a:lstStyle/>
          <a:p>
            <a:r>
              <a:rPr lang="en-US" dirty="0"/>
              <a:t>05 Dec 2024</a:t>
            </a:r>
          </a:p>
        </p:txBody>
      </p:sp>
      <p:sp>
        <p:nvSpPr>
          <p:cNvPr id="8" name="Text Placeholder 7">
            <a:extLst>
              <a:ext uri="{FF2B5EF4-FFF2-40B4-BE49-F238E27FC236}">
                <a16:creationId xmlns:a16="http://schemas.microsoft.com/office/drawing/2014/main" id="{CCD1565B-02B9-900E-9E82-E3FD5DDBA1AF}"/>
              </a:ext>
            </a:extLst>
          </p:cNvPr>
          <p:cNvSpPr>
            <a:spLocks noGrp="1"/>
          </p:cNvSpPr>
          <p:nvPr>
            <p:ph type="body" sz="quarter" idx="13"/>
          </p:nvPr>
        </p:nvSpPr>
        <p:spPr/>
        <p:txBody>
          <a:bodyPr/>
          <a:lstStyle/>
          <a:p>
            <a:r>
              <a:rPr lang="en-US" dirty="0"/>
              <a:t>12 Dec 2024</a:t>
            </a:r>
          </a:p>
        </p:txBody>
      </p:sp>
      <p:sp>
        <p:nvSpPr>
          <p:cNvPr id="9" name="Text Placeholder 8">
            <a:extLst>
              <a:ext uri="{FF2B5EF4-FFF2-40B4-BE49-F238E27FC236}">
                <a16:creationId xmlns:a16="http://schemas.microsoft.com/office/drawing/2014/main" id="{845CE791-5A84-5C3F-E3DF-AEA7E6A083BA}"/>
              </a:ext>
            </a:extLst>
          </p:cNvPr>
          <p:cNvSpPr>
            <a:spLocks noGrp="1"/>
          </p:cNvSpPr>
          <p:nvPr>
            <p:ph type="body" sz="quarter" idx="14"/>
          </p:nvPr>
        </p:nvSpPr>
        <p:spPr/>
        <p:txBody>
          <a:bodyPr/>
          <a:lstStyle/>
          <a:p>
            <a:r>
              <a:rPr lang="en-US" dirty="0"/>
              <a:t>19 Dec 2024</a:t>
            </a:r>
          </a:p>
        </p:txBody>
      </p:sp>
      <p:sp>
        <p:nvSpPr>
          <p:cNvPr id="20" name="Text Placeholder 19">
            <a:extLst>
              <a:ext uri="{FF2B5EF4-FFF2-40B4-BE49-F238E27FC236}">
                <a16:creationId xmlns:a16="http://schemas.microsoft.com/office/drawing/2014/main" id="{663A85AC-BBE8-4719-017E-BB8F94FD5E0F}"/>
              </a:ext>
            </a:extLst>
          </p:cNvPr>
          <p:cNvSpPr>
            <a:spLocks noGrp="1"/>
          </p:cNvSpPr>
          <p:nvPr>
            <p:ph type="body" sz="quarter" idx="15"/>
          </p:nvPr>
        </p:nvSpPr>
        <p:spPr/>
        <p:txBody>
          <a:bodyPr/>
          <a:lstStyle/>
          <a:p>
            <a:r>
              <a:rPr lang="en-IN" b="0" dirty="0">
                <a:latin typeface="+mj-lt"/>
              </a:rPr>
              <a:t>Project Kick-off Start</a:t>
            </a:r>
            <a:endParaRPr lang="en-US" dirty="0"/>
          </a:p>
        </p:txBody>
      </p:sp>
      <p:sp>
        <p:nvSpPr>
          <p:cNvPr id="21" name="Text Placeholder 20">
            <a:extLst>
              <a:ext uri="{FF2B5EF4-FFF2-40B4-BE49-F238E27FC236}">
                <a16:creationId xmlns:a16="http://schemas.microsoft.com/office/drawing/2014/main" id="{DF536FBF-9637-535B-173E-F762B7E17349}"/>
              </a:ext>
            </a:extLst>
          </p:cNvPr>
          <p:cNvSpPr>
            <a:spLocks noGrp="1"/>
          </p:cNvSpPr>
          <p:nvPr>
            <p:ph type="body" sz="quarter" idx="16"/>
          </p:nvPr>
        </p:nvSpPr>
        <p:spPr>
          <a:xfrm>
            <a:off x="2959842" y="4059936"/>
            <a:ext cx="1810512" cy="2231136"/>
          </a:xfrm>
        </p:spPr>
        <p:txBody>
          <a:bodyPr/>
          <a:lstStyle/>
          <a:p>
            <a:pPr lvl="0" algn="l">
              <a:lnSpc>
                <a:spcPct val="100000"/>
              </a:lnSpc>
            </a:pPr>
            <a:r>
              <a:rPr lang="en-IN" b="0" dirty="0">
                <a:latin typeface="+mj-lt"/>
              </a:rPr>
              <a:t>Implementation of KPI’s using Excel</a:t>
            </a:r>
          </a:p>
          <a:p>
            <a:endParaRPr lang="en-US" dirty="0"/>
          </a:p>
          <a:p>
            <a:endParaRPr lang="en-US" dirty="0"/>
          </a:p>
        </p:txBody>
      </p:sp>
      <p:sp>
        <p:nvSpPr>
          <p:cNvPr id="22" name="Text Placeholder 21">
            <a:extLst>
              <a:ext uri="{FF2B5EF4-FFF2-40B4-BE49-F238E27FC236}">
                <a16:creationId xmlns:a16="http://schemas.microsoft.com/office/drawing/2014/main" id="{73FB8E6B-0B32-EA28-DD51-B2284D914802}"/>
              </a:ext>
            </a:extLst>
          </p:cNvPr>
          <p:cNvSpPr>
            <a:spLocks noGrp="1"/>
          </p:cNvSpPr>
          <p:nvPr>
            <p:ph type="body"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b="0" dirty="0">
                <a:latin typeface="+mj-lt"/>
              </a:rPr>
              <a:t>Implementation of KPI’s using Tableau </a:t>
            </a:r>
          </a:p>
          <a:p>
            <a:endParaRPr lang="en-US" dirty="0"/>
          </a:p>
        </p:txBody>
      </p:sp>
      <p:sp>
        <p:nvSpPr>
          <p:cNvPr id="23" name="Text Placeholder 22">
            <a:extLst>
              <a:ext uri="{FF2B5EF4-FFF2-40B4-BE49-F238E27FC236}">
                <a16:creationId xmlns:a16="http://schemas.microsoft.com/office/drawing/2014/main" id="{59E1B0D1-4F10-D8DB-B764-92D3717FB5A8}"/>
              </a:ext>
            </a:extLst>
          </p:cNvPr>
          <p:cNvSpPr>
            <a:spLocks noGrp="1"/>
          </p:cNvSpPr>
          <p:nvPr>
            <p:ph type="body" sz="quarter" idx="18"/>
          </p:nvPr>
        </p:nvSpPr>
        <p:spPr/>
        <p:txBody>
          <a:bodyPr/>
          <a:lstStyle/>
          <a:p>
            <a:r>
              <a:rPr lang="en-IN" sz="1600" b="0" kern="1200" dirty="0">
                <a:latin typeface="+mj-lt"/>
                <a:ea typeface="+mn-ea"/>
                <a:cs typeface="+mn-cs"/>
              </a:rPr>
              <a:t>Implementation of KPI’s using Power BI </a:t>
            </a:r>
            <a:endParaRPr lang="en-US" dirty="0"/>
          </a:p>
        </p:txBody>
      </p:sp>
      <p:sp>
        <p:nvSpPr>
          <p:cNvPr id="24" name="Text Placeholder 23">
            <a:extLst>
              <a:ext uri="{FF2B5EF4-FFF2-40B4-BE49-F238E27FC236}">
                <a16:creationId xmlns:a16="http://schemas.microsoft.com/office/drawing/2014/main" id="{FD9321BC-58B6-1EC0-ADBB-F782B3D09352}"/>
              </a:ext>
            </a:extLst>
          </p:cNvPr>
          <p:cNvSpPr>
            <a:spLocks noGrp="1"/>
          </p:cNvSpPr>
          <p:nvPr>
            <p:ph type="body" sz="quarter" idx="19"/>
          </p:nvPr>
        </p:nvSpPr>
        <p:spPr/>
        <p:txBody>
          <a:bodyPr/>
          <a:lstStyle/>
          <a:p>
            <a:pPr lvl="0" algn="l">
              <a:lnSpc>
                <a:spcPct val="100000"/>
              </a:lnSpc>
            </a:pPr>
            <a:r>
              <a:rPr lang="en-IN" b="0" dirty="0">
                <a:latin typeface="+mj-lt"/>
              </a:rPr>
              <a:t>Final Presentation of the Project &amp; SQL</a:t>
            </a:r>
          </a:p>
          <a:p>
            <a:endParaRPr lang="en-US" dirty="0"/>
          </a:p>
        </p:txBody>
      </p:sp>
      <p:sp>
        <p:nvSpPr>
          <p:cNvPr id="28" name="Text Placeholder 27">
            <a:extLst>
              <a:ext uri="{FF2B5EF4-FFF2-40B4-BE49-F238E27FC236}">
                <a16:creationId xmlns:a16="http://schemas.microsoft.com/office/drawing/2014/main" id="{765B27DF-4BBB-7A2B-1EC5-DD823858D835}"/>
              </a:ext>
            </a:extLst>
          </p:cNvPr>
          <p:cNvSpPr>
            <a:spLocks noGrp="1"/>
          </p:cNvSpPr>
          <p:nvPr>
            <p:ph type="body" sz="quarter" idx="20"/>
          </p:nvPr>
        </p:nvSpPr>
        <p:spPr/>
        <p:txBody>
          <a:bodyPr/>
          <a:lstStyle/>
          <a:p>
            <a:endParaRPr lang="en-US"/>
          </a:p>
        </p:txBody>
      </p:sp>
      <p:sp>
        <p:nvSpPr>
          <p:cNvPr id="29" name="Text Placeholder 28">
            <a:extLst>
              <a:ext uri="{FF2B5EF4-FFF2-40B4-BE49-F238E27FC236}">
                <a16:creationId xmlns:a16="http://schemas.microsoft.com/office/drawing/2014/main" id="{58BA63E4-9594-82B7-38F4-2DC0764C6703}"/>
              </a:ext>
            </a:extLst>
          </p:cNvPr>
          <p:cNvSpPr>
            <a:spLocks noGrp="1"/>
          </p:cNvSpPr>
          <p:nvPr>
            <p:ph type="body" sz="quarter" idx="21"/>
          </p:nvPr>
        </p:nvSpPr>
        <p:spPr/>
        <p:txBody>
          <a:bodyPr/>
          <a:lstStyle/>
          <a:p>
            <a:endParaRPr lang="en-US"/>
          </a:p>
        </p:txBody>
      </p:sp>
      <p:sp>
        <p:nvSpPr>
          <p:cNvPr id="35" name="Text Placeholder 34">
            <a:extLst>
              <a:ext uri="{FF2B5EF4-FFF2-40B4-BE49-F238E27FC236}">
                <a16:creationId xmlns:a16="http://schemas.microsoft.com/office/drawing/2014/main" id="{9A048C63-F8E1-5BE4-4CBD-BB3A2CD5B55B}"/>
              </a:ext>
            </a:extLst>
          </p:cNvPr>
          <p:cNvSpPr>
            <a:spLocks noGrp="1"/>
          </p:cNvSpPr>
          <p:nvPr>
            <p:ph type="body" sz="quarter" idx="22"/>
          </p:nvPr>
        </p:nvSpPr>
        <p:spPr/>
        <p:txBody>
          <a:bodyPr/>
          <a:lstStyle/>
          <a:p>
            <a:endParaRPr lang="en-US"/>
          </a:p>
        </p:txBody>
      </p:sp>
      <p:sp>
        <p:nvSpPr>
          <p:cNvPr id="36" name="Text Placeholder 35">
            <a:extLst>
              <a:ext uri="{FF2B5EF4-FFF2-40B4-BE49-F238E27FC236}">
                <a16:creationId xmlns:a16="http://schemas.microsoft.com/office/drawing/2014/main" id="{1CCD68F8-6CB0-E57B-7065-6A004C37508A}"/>
              </a:ext>
            </a:extLst>
          </p:cNvPr>
          <p:cNvSpPr>
            <a:spLocks noGrp="1"/>
          </p:cNvSpPr>
          <p:nvPr>
            <p:ph type="body" sz="quarter" idx="23"/>
          </p:nvPr>
        </p:nvSpPr>
        <p:spPr/>
        <p:txBody>
          <a:bodyPr/>
          <a:lstStyle/>
          <a:p>
            <a:endParaRPr lang="en-US"/>
          </a:p>
        </p:txBody>
      </p:sp>
      <p:sp>
        <p:nvSpPr>
          <p:cNvPr id="37" name="Text Placeholder 36">
            <a:extLst>
              <a:ext uri="{FF2B5EF4-FFF2-40B4-BE49-F238E27FC236}">
                <a16:creationId xmlns:a16="http://schemas.microsoft.com/office/drawing/2014/main" id="{F3B0E1B2-80BA-9650-E3AD-A0EACD0962FB}"/>
              </a:ext>
            </a:extLst>
          </p:cNvPr>
          <p:cNvSpPr>
            <a:spLocks noGrp="1"/>
          </p:cNvSpPr>
          <p:nvPr>
            <p:ph type="body" sz="quarter" idx="24"/>
          </p:nvPr>
        </p:nvSpPr>
        <p:spPr/>
        <p:txBody>
          <a:bodyPr/>
          <a:lstStyle/>
          <a:p>
            <a:endParaRPr lang="en-US"/>
          </a:p>
        </p:txBody>
      </p:sp>
      <p:sp>
        <p:nvSpPr>
          <p:cNvPr id="11" name="Hexagon 10">
            <a:extLst>
              <a:ext uri="{FF2B5EF4-FFF2-40B4-BE49-F238E27FC236}">
                <a16:creationId xmlns:a16="http://schemas.microsoft.com/office/drawing/2014/main" id="{110E1B59-1208-C5CA-5756-06E0D748AA0C}"/>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39F8CDE3-FA74-9373-8CB2-4933A0B8E750}"/>
              </a:ext>
            </a:extLst>
          </p:cNvPr>
          <p:cNvSpPr/>
          <p:nvPr/>
        </p:nvSpPr>
        <p:spPr>
          <a:xfrm>
            <a:off x="10421020" y="728264"/>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09E57573-E9F9-74F5-613D-EBF126AE743C}"/>
              </a:ext>
            </a:extLst>
          </p:cNvPr>
          <p:cNvSpPr/>
          <p:nvPr/>
        </p:nvSpPr>
        <p:spPr>
          <a:xfrm>
            <a:off x="10748796" y="937913"/>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01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23C0-6EB0-46D9-3E98-05A517E10C76}"/>
              </a:ext>
            </a:extLst>
          </p:cNvPr>
          <p:cNvSpPr>
            <a:spLocks noGrp="1"/>
          </p:cNvSpPr>
          <p:nvPr>
            <p:ph type="title"/>
          </p:nvPr>
        </p:nvSpPr>
        <p:spPr>
          <a:xfrm>
            <a:off x="594360" y="476895"/>
            <a:ext cx="5815584" cy="803265"/>
          </a:xfrm>
        </p:spPr>
        <p:txBody>
          <a:bodyPr>
            <a:normAutofit fontScale="90000"/>
          </a:bodyPr>
          <a:lstStyle/>
          <a:p>
            <a:r>
              <a:rPr lang="en-US" sz="7200" dirty="0">
                <a:solidFill>
                  <a:srgbClr val="00B0F0"/>
                </a:solidFill>
              </a:rPr>
              <a:t>Conclusion</a:t>
            </a:r>
            <a:endParaRPr lang="en-US" dirty="0">
              <a:solidFill>
                <a:srgbClr val="00B0F0"/>
              </a:solidFill>
            </a:endParaRPr>
          </a:p>
        </p:txBody>
      </p:sp>
      <p:sp>
        <p:nvSpPr>
          <p:cNvPr id="2" name="TextBox 1">
            <a:extLst>
              <a:ext uri="{FF2B5EF4-FFF2-40B4-BE49-F238E27FC236}">
                <a16:creationId xmlns:a16="http://schemas.microsoft.com/office/drawing/2014/main" id="{03E96D73-31AF-703B-C371-54A9B8B28B30}"/>
              </a:ext>
            </a:extLst>
          </p:cNvPr>
          <p:cNvSpPr txBox="1"/>
          <p:nvPr/>
        </p:nvSpPr>
        <p:spPr>
          <a:xfrm>
            <a:off x="594360" y="1296539"/>
            <a:ext cx="11115419" cy="5632311"/>
          </a:xfrm>
          <a:prstGeom prst="rect">
            <a:avLst/>
          </a:prstGeom>
          <a:noFill/>
        </p:spPr>
        <p:txBody>
          <a:bodyPr wrap="square" rtlCol="0">
            <a:spAutoFit/>
          </a:bodyPr>
          <a:lstStyle/>
          <a:p>
            <a:pPr marL="342900" indent="-342900" algn="l">
              <a:buFont typeface="Wingdings" panose="05000000000000000000" pitchFamily="2" charset="2"/>
              <a:buChar char="q"/>
            </a:pPr>
            <a:r>
              <a:rPr lang="en-US" sz="2400" b="0" i="0" dirty="0">
                <a:solidFill>
                  <a:schemeClr val="bg1"/>
                </a:solidFill>
                <a:effectLst/>
                <a:latin typeface="Cambria Math" panose="02040503050406030204" pitchFamily="18" charset="0"/>
              </a:rPr>
              <a:t>This bank analytics project aims to provide insights into the overall performance of the bank. By analyzing various aspects of the sales data, we seek to identify trend , make data-driven recommendations and gain a deeper understanding of the bank's performance.</a:t>
            </a:r>
            <a:endParaRPr lang="en-US" sz="2400" b="0" i="0" dirty="0">
              <a:solidFill>
                <a:schemeClr val="bg1"/>
              </a:solidFill>
              <a:effectLst/>
              <a:latin typeface="Segoe UI" panose="020B0502040204020203" pitchFamily="34" charset="0"/>
            </a:endParaRPr>
          </a:p>
          <a:p>
            <a:pPr marL="342900" indent="-342900" algn="l">
              <a:buFont typeface="Wingdings" panose="05000000000000000000" pitchFamily="2" charset="2"/>
              <a:buChar char="q"/>
            </a:pPr>
            <a:r>
              <a:rPr lang="en-US" sz="2400" b="0" i="0" dirty="0">
                <a:solidFill>
                  <a:schemeClr val="bg1"/>
                </a:solidFill>
                <a:effectLst/>
                <a:latin typeface="Cambria Math" panose="02040503050406030204" pitchFamily="18" charset="0"/>
              </a:rPr>
              <a:t>In this analysis two data sets were used which contained detailed information about the bank.</a:t>
            </a:r>
            <a:r>
              <a:rPr lang="en-US" sz="2400" dirty="0">
                <a:solidFill>
                  <a:schemeClr val="bg1"/>
                </a:solidFill>
                <a:latin typeface="Segoe UI" panose="020B0502040204020203" pitchFamily="34" charset="0"/>
              </a:rPr>
              <a:t> </a:t>
            </a:r>
            <a:r>
              <a:rPr lang="en-US" sz="2400" b="0" i="0" dirty="0">
                <a:solidFill>
                  <a:schemeClr val="bg1"/>
                </a:solidFill>
                <a:effectLst/>
                <a:latin typeface="Cambria Math" panose="02040503050406030204" pitchFamily="18" charset="0"/>
              </a:rPr>
              <a:t>Finance_1 and Finance_2 were the names of the data sets used.</a:t>
            </a:r>
            <a:endParaRPr lang="en-US" sz="2400" b="0" i="0" dirty="0">
              <a:solidFill>
                <a:schemeClr val="bg1"/>
              </a:solidFill>
              <a:effectLst/>
              <a:latin typeface="Segoe UI" panose="020B0502040204020203" pitchFamily="34" charset="0"/>
            </a:endParaRPr>
          </a:p>
          <a:p>
            <a:pPr marL="342900" indent="-342900" algn="l">
              <a:buFont typeface="Wingdings" panose="05000000000000000000" pitchFamily="2" charset="2"/>
              <a:buChar char="q"/>
            </a:pPr>
            <a:r>
              <a:rPr lang="en-US" sz="2400" b="0" i="0" dirty="0">
                <a:solidFill>
                  <a:schemeClr val="bg1"/>
                </a:solidFill>
                <a:effectLst/>
                <a:latin typeface="Cambria Math" panose="02040503050406030204" pitchFamily="18" charset="0"/>
              </a:rPr>
              <a:t>In order to monitor and assess our bank's lending activities and performance, created a comprehensive Bank Loan Analysis Report. The goal of this Excel project is to comprehensively analyze bank loan data by tracking key performance indicators (KPIs). Bank loans are a crucial financial tool that enables individuals and businesses to achieve their goals and mange financial needs.</a:t>
            </a:r>
            <a:endParaRPr lang="en-US" sz="2400" b="0" i="0" dirty="0">
              <a:solidFill>
                <a:schemeClr val="bg1"/>
              </a:solidFill>
              <a:effectLst/>
              <a:latin typeface="Segoe UI" panose="020B0502040204020203" pitchFamily="34" charset="0"/>
            </a:endParaRPr>
          </a:p>
          <a:p>
            <a:pPr marL="342900" indent="-342900" algn="l">
              <a:buFont typeface="Wingdings" panose="05000000000000000000" pitchFamily="2" charset="2"/>
              <a:buChar char="q"/>
            </a:pPr>
            <a:r>
              <a:rPr lang="en-US" sz="2400" b="0" i="0" dirty="0">
                <a:solidFill>
                  <a:schemeClr val="bg1"/>
                </a:solidFill>
                <a:effectLst/>
                <a:latin typeface="Cambria Math" panose="02040503050406030204" pitchFamily="18" charset="0"/>
              </a:rPr>
              <a:t>The objective was to provide insights into key loan-related metrics and their changes over time, aiding data-driven decision-making, tracking loan portfolio health, and identifying trends for lending strategy.</a:t>
            </a:r>
            <a:endParaRPr lang="en-US" sz="2400" b="0" i="0" dirty="0">
              <a:solidFill>
                <a:schemeClr val="bg1"/>
              </a:solidFill>
              <a:effectLst/>
              <a:latin typeface="Segoe UI" panose="020B0502040204020203" pitchFamily="34" charset="0"/>
            </a:endParaRPr>
          </a:p>
          <a:p>
            <a:endParaRPr lang="en-US" sz="2400" dirty="0">
              <a:solidFill>
                <a:schemeClr val="bg1"/>
              </a:solidFill>
            </a:endParaRPr>
          </a:p>
        </p:txBody>
      </p:sp>
      <p:sp>
        <p:nvSpPr>
          <p:cNvPr id="4" name="Hexagon 3">
            <a:extLst>
              <a:ext uri="{FF2B5EF4-FFF2-40B4-BE49-F238E27FC236}">
                <a16:creationId xmlns:a16="http://schemas.microsoft.com/office/drawing/2014/main" id="{48A0F5CA-E8C1-41C0-5DE8-CF6FE0D036F4}"/>
              </a:ext>
            </a:extLst>
          </p:cNvPr>
          <p:cNvSpPr/>
          <p:nvPr/>
        </p:nvSpPr>
        <p:spPr>
          <a:xfrm>
            <a:off x="9794544" y="81886"/>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B50641E-93FA-B6A8-CBC0-BE16FD341106}"/>
              </a:ext>
            </a:extLst>
          </p:cNvPr>
          <p:cNvSpPr/>
          <p:nvPr/>
        </p:nvSpPr>
        <p:spPr>
          <a:xfrm>
            <a:off x="10110717" y="291153"/>
            <a:ext cx="641444" cy="532263"/>
          </a:xfrm>
          <a:prstGeom prst="hexagon">
            <a:avLst/>
          </a:prstGeom>
          <a:gradFill flip="none" rotWithShape="1">
            <a:gsLst>
              <a:gs pos="0">
                <a:schemeClr val="bg1">
                  <a:lumMod val="85000"/>
                </a:schemeClr>
              </a:gs>
              <a:gs pos="38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F7A508F-288B-0B95-1FA0-B38F5117FA62}"/>
              </a:ext>
            </a:extLst>
          </p:cNvPr>
          <p:cNvSpPr/>
          <p:nvPr/>
        </p:nvSpPr>
        <p:spPr>
          <a:xfrm>
            <a:off x="10426890" y="532262"/>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01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a:xfrm>
            <a:off x="2802295" y="2121902"/>
            <a:ext cx="5896788" cy="1709928"/>
          </a:xfrm>
        </p:spPr>
        <p:txBody>
          <a:bodyPr/>
          <a:lstStyle/>
          <a:p>
            <a:r>
              <a:rPr lang="en-US" sz="8800" u="sng" dirty="0">
                <a:solidFill>
                  <a:srgbClr val="00B0F0"/>
                </a:solidFill>
              </a:rPr>
              <a:t>Thank you</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9" name="Hexagon 8">
            <a:extLst>
              <a:ext uri="{FF2B5EF4-FFF2-40B4-BE49-F238E27FC236}">
                <a16:creationId xmlns:a16="http://schemas.microsoft.com/office/drawing/2014/main" id="{BA781127-ED4D-4D5E-8EAF-09DC0A81C94B}"/>
              </a:ext>
            </a:extLst>
          </p:cNvPr>
          <p:cNvSpPr/>
          <p:nvPr/>
        </p:nvSpPr>
        <p:spPr>
          <a:xfrm>
            <a:off x="9962866" y="614149"/>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053E984-59AD-92C7-38EC-90B4A6DB7769}"/>
              </a:ext>
            </a:extLst>
          </p:cNvPr>
          <p:cNvSpPr/>
          <p:nvPr/>
        </p:nvSpPr>
        <p:spPr>
          <a:xfrm>
            <a:off x="10267666" y="880280"/>
            <a:ext cx="641444" cy="532263"/>
          </a:xfrm>
          <a:prstGeom prst="hexag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DFFD96E-0FA0-8D51-9816-60F24022A62A}"/>
              </a:ext>
            </a:extLst>
          </p:cNvPr>
          <p:cNvSpPr/>
          <p:nvPr/>
        </p:nvSpPr>
        <p:spPr>
          <a:xfrm>
            <a:off x="10554269" y="1146411"/>
            <a:ext cx="641444" cy="53226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BE96C7DF-3862-8F9C-4208-74ADD5B871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6488" y="2604074"/>
            <a:ext cx="914400" cy="914400"/>
          </a:xfrm>
          <a:prstGeom prst="rect">
            <a:avLst/>
          </a:prstGeom>
        </p:spPr>
      </p:pic>
    </p:spTree>
    <p:extLst>
      <p:ext uri="{BB962C8B-B14F-4D97-AF65-F5344CB8AC3E}">
        <p14:creationId xmlns:p14="http://schemas.microsoft.com/office/powerpoint/2010/main" val="19351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531307" y="379476"/>
            <a:ext cx="3922776" cy="1709928"/>
          </a:xfrm>
        </p:spPr>
        <p:txBody>
          <a:bodyPr/>
          <a:lstStyle/>
          <a:p>
            <a:r>
              <a:rPr lang="en-US" sz="8000" dirty="0"/>
              <a:t>Group 6</a:t>
            </a:r>
            <a:endParaRPr lang="en-US" sz="8000" dirty="0">
              <a:solidFill>
                <a:srgbClr val="09CDE7"/>
              </a:solidFill>
            </a:endParaRP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1113385" y="3190601"/>
            <a:ext cx="3922776" cy="3667399"/>
          </a:xfrm>
        </p:spPr>
        <p:txBody>
          <a:bodyPr/>
          <a:lstStyle/>
          <a:p>
            <a:pPr eaLnBrk="1" hangingPunct="1">
              <a:buClrTx/>
              <a:buSzTx/>
            </a:pPr>
            <a:r>
              <a:rPr lang="en-US" altLang="en-US" sz="2000" kern="1200" dirty="0">
                <a:latin typeface="Californian FB" panose="0207040306080B030204" pitchFamily="18" charset="0"/>
                <a:ea typeface="+mn-ea"/>
              </a:rPr>
              <a:t>Chandra </a:t>
            </a:r>
            <a:r>
              <a:rPr lang="en-US" altLang="en-US" sz="2000" kern="1200" dirty="0" err="1">
                <a:latin typeface="Californian FB" panose="0207040306080B030204" pitchFamily="18" charset="0"/>
                <a:ea typeface="+mn-ea"/>
              </a:rPr>
              <a:t>Moruboina</a:t>
            </a:r>
            <a:endParaRPr lang="en-US" altLang="en-US" sz="2000" kern="1200" dirty="0">
              <a:latin typeface="Californian FB" panose="0207040306080B030204" pitchFamily="18" charset="0"/>
              <a:ea typeface="+mn-ea"/>
            </a:endParaRPr>
          </a:p>
          <a:p>
            <a:r>
              <a:rPr lang="en-US" altLang="en-US" sz="2000" kern="1200" dirty="0" err="1">
                <a:latin typeface="Californian FB" panose="0207040306080B030204" pitchFamily="18" charset="0"/>
                <a:ea typeface="+mn-ea"/>
              </a:rPr>
              <a:t>Sanskruti</a:t>
            </a:r>
            <a:r>
              <a:rPr lang="en-US" altLang="en-US" sz="2000" kern="1200" dirty="0">
                <a:latin typeface="Californian FB" panose="0207040306080B030204" pitchFamily="18" charset="0"/>
                <a:ea typeface="+mn-ea"/>
              </a:rPr>
              <a:t> Suryakant </a:t>
            </a:r>
            <a:r>
              <a:rPr lang="en-US" altLang="en-US" sz="2000" kern="1200" dirty="0" err="1">
                <a:latin typeface="Californian FB" panose="0207040306080B030204" pitchFamily="18" charset="0"/>
                <a:ea typeface="+mn-ea"/>
              </a:rPr>
              <a:t>Admane</a:t>
            </a:r>
            <a:endParaRPr lang="en-US" altLang="en-US" sz="2000" kern="1200" dirty="0">
              <a:latin typeface="Californian FB" panose="0207040306080B030204" pitchFamily="18" charset="0"/>
              <a:ea typeface="+mn-ea"/>
            </a:endParaRPr>
          </a:p>
          <a:p>
            <a:pPr eaLnBrk="1" hangingPunct="1">
              <a:buClrTx/>
              <a:buSzTx/>
            </a:pPr>
            <a:r>
              <a:rPr lang="en-US" altLang="en-US" sz="2000" kern="1200" dirty="0" err="1">
                <a:latin typeface="Californian FB" panose="0207040306080B030204" pitchFamily="18" charset="0"/>
                <a:ea typeface="+mn-ea"/>
              </a:rPr>
              <a:t>Renugha</a:t>
            </a:r>
            <a:r>
              <a:rPr lang="en-US" altLang="en-US" sz="2000" kern="1200" dirty="0">
                <a:latin typeface="Californian FB" panose="0207040306080B030204" pitchFamily="18" charset="0"/>
                <a:ea typeface="+mn-ea"/>
              </a:rPr>
              <a:t> Devi </a:t>
            </a:r>
            <a:r>
              <a:rPr lang="en-US" altLang="en-US" sz="2000" kern="1200" dirty="0" err="1">
                <a:latin typeface="Californian FB" panose="0207040306080B030204" pitchFamily="18" charset="0"/>
                <a:ea typeface="+mn-ea"/>
              </a:rPr>
              <a:t>Santhakumar</a:t>
            </a:r>
            <a:endParaRPr lang="en-US" altLang="en-US" sz="2000" kern="1200" dirty="0">
              <a:latin typeface="Californian FB" panose="0207040306080B030204" pitchFamily="18" charset="0"/>
              <a:ea typeface="+mn-ea"/>
            </a:endParaRPr>
          </a:p>
          <a:p>
            <a:r>
              <a:rPr lang="en-US" altLang="en-US" sz="2000" kern="1200" dirty="0" err="1">
                <a:latin typeface="Californian FB" panose="0207040306080B030204" pitchFamily="18" charset="0"/>
                <a:ea typeface="+mn-ea"/>
              </a:rPr>
              <a:t>Chandula</a:t>
            </a:r>
            <a:r>
              <a:rPr lang="en-US" altLang="en-US" sz="2000" kern="1200" dirty="0">
                <a:latin typeface="Californian FB" panose="0207040306080B030204" pitchFamily="18" charset="0"/>
                <a:ea typeface="+mn-ea"/>
              </a:rPr>
              <a:t> </a:t>
            </a:r>
            <a:r>
              <a:rPr lang="en-US" altLang="en-US" sz="2000" kern="1200" dirty="0" err="1">
                <a:latin typeface="Californian FB" panose="0207040306080B030204" pitchFamily="18" charset="0"/>
                <a:ea typeface="+mn-ea"/>
              </a:rPr>
              <a:t>Jhanshy</a:t>
            </a:r>
            <a:r>
              <a:rPr lang="en-US" altLang="en-US" sz="2000" kern="1200" dirty="0">
                <a:latin typeface="Californian FB" panose="0207040306080B030204" pitchFamily="18" charset="0"/>
                <a:ea typeface="+mn-ea"/>
              </a:rPr>
              <a:t> </a:t>
            </a:r>
            <a:r>
              <a:rPr lang="en-US" altLang="en-US" sz="2000" kern="1200" dirty="0" err="1">
                <a:latin typeface="Californian FB" panose="0207040306080B030204" pitchFamily="18" charset="0"/>
                <a:ea typeface="+mn-ea"/>
              </a:rPr>
              <a:t>padma</a:t>
            </a:r>
            <a:endParaRPr lang="en-US" altLang="en-US" sz="2000" kern="1200" dirty="0">
              <a:latin typeface="Californian FB" panose="0207040306080B030204" pitchFamily="18" charset="0"/>
              <a:ea typeface="+mn-ea"/>
            </a:endParaRPr>
          </a:p>
          <a:p>
            <a:pPr eaLnBrk="1" hangingPunct="1">
              <a:buClrTx/>
              <a:buSzTx/>
            </a:pPr>
            <a:r>
              <a:rPr lang="en-US" altLang="en-US" sz="2000" kern="1200" dirty="0">
                <a:latin typeface="Californian FB" panose="0207040306080B030204" pitchFamily="18" charset="0"/>
                <a:ea typeface="+mn-ea"/>
              </a:rPr>
              <a:t>Danish Ilyas Khan</a:t>
            </a:r>
          </a:p>
          <a:p>
            <a:pPr eaLnBrk="1" hangingPunct="1">
              <a:buClrTx/>
              <a:buSzTx/>
            </a:pPr>
            <a:r>
              <a:rPr lang="en-US" altLang="en-US" sz="2000" kern="1200" dirty="0">
                <a:latin typeface="Californian FB" panose="0207040306080B030204" pitchFamily="18" charset="0"/>
                <a:ea typeface="+mn-ea"/>
              </a:rPr>
              <a:t>Deepak Pandey</a:t>
            </a:r>
          </a:p>
          <a:p>
            <a:r>
              <a:rPr lang="en-US" altLang="en-US" sz="2000" kern="1200" dirty="0" err="1">
                <a:latin typeface="Californian FB" panose="0207040306080B030204" pitchFamily="18" charset="0"/>
                <a:ea typeface="+mn-ea"/>
              </a:rPr>
              <a:t>Vibhav</a:t>
            </a:r>
            <a:r>
              <a:rPr lang="en-US" altLang="en-US" sz="2000" kern="1200" dirty="0">
                <a:latin typeface="Californian FB" panose="0207040306080B030204" pitchFamily="18" charset="0"/>
                <a:ea typeface="+mn-ea"/>
              </a:rPr>
              <a:t> Vohra</a:t>
            </a:r>
          </a:p>
          <a:p>
            <a:pPr eaLnBrk="1" hangingPunct="1">
              <a:buClrTx/>
              <a:buSzTx/>
            </a:pPr>
            <a:endParaRPr lang="en-US" sz="2000" dirty="0">
              <a:solidFill>
                <a:schemeClr val="accent5"/>
              </a:solidFill>
              <a:cs typeface="Calibri"/>
            </a:endParaRPr>
          </a:p>
        </p:txBody>
      </p:sp>
      <p:pic>
        <p:nvPicPr>
          <p:cNvPr id="14" name="Picture 13" descr="A group of people sitting at a table with a light bulb above them&#10;&#10;Description automatically generated">
            <a:extLst>
              <a:ext uri="{FF2B5EF4-FFF2-40B4-BE49-F238E27FC236}">
                <a16:creationId xmlns:a16="http://schemas.microsoft.com/office/drawing/2014/main" id="{03171746-93CD-5DDE-5427-B5E7EBA86BEB}"/>
              </a:ext>
            </a:extLst>
          </p:cNvPr>
          <p:cNvPicPr>
            <a:picLocks noChangeAspect="1"/>
          </p:cNvPicPr>
          <p:nvPr/>
        </p:nvPicPr>
        <p:blipFill>
          <a:blip r:embed="rId2"/>
          <a:stretch>
            <a:fillRect/>
          </a:stretch>
        </p:blipFill>
        <p:spPr>
          <a:xfrm>
            <a:off x="4940490" y="439964"/>
            <a:ext cx="6529134" cy="5235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32D30CA4-B1D5-9908-D2BC-B1B38D1B5DC0}"/>
              </a:ext>
            </a:extLst>
          </p:cNvPr>
          <p:cNvSpPr txBox="1"/>
          <p:nvPr/>
        </p:nvSpPr>
        <p:spPr>
          <a:xfrm>
            <a:off x="1066027" y="2411935"/>
            <a:ext cx="3631260" cy="707886"/>
          </a:xfrm>
          <a:prstGeom prst="rect">
            <a:avLst/>
          </a:prstGeom>
          <a:noFill/>
        </p:spPr>
        <p:txBody>
          <a:bodyPr wrap="square" rtlCol="0">
            <a:spAutoFit/>
          </a:bodyPr>
          <a:lstStyle/>
          <a:p>
            <a:r>
              <a:rPr lang="en-US" sz="4000" dirty="0">
                <a:solidFill>
                  <a:srgbClr val="00B0F0"/>
                </a:solidFill>
                <a:latin typeface="Aptos Display" panose="020B0004020202020204" pitchFamily="34" charset="0"/>
              </a:rPr>
              <a:t>Team Members</a:t>
            </a:r>
          </a:p>
        </p:txBody>
      </p:sp>
    </p:spTree>
    <p:extLst>
      <p:ext uri="{BB962C8B-B14F-4D97-AF65-F5344CB8AC3E}">
        <p14:creationId xmlns:p14="http://schemas.microsoft.com/office/powerpoint/2010/main" val="369055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7A18A-DFCE-73AA-C435-92E61D3F1186}"/>
              </a:ext>
            </a:extLst>
          </p:cNvPr>
          <p:cNvSpPr txBox="1"/>
          <p:nvPr/>
        </p:nvSpPr>
        <p:spPr>
          <a:xfrm>
            <a:off x="750627" y="668740"/>
            <a:ext cx="5227092" cy="830997"/>
          </a:xfrm>
          <a:prstGeom prst="rect">
            <a:avLst/>
          </a:prstGeom>
          <a:noFill/>
        </p:spPr>
        <p:txBody>
          <a:bodyPr wrap="square" rtlCol="0">
            <a:spAutoFit/>
          </a:bodyPr>
          <a:lstStyle/>
          <a:p>
            <a:r>
              <a:rPr lang="en-US" sz="4800" dirty="0">
                <a:solidFill>
                  <a:srgbClr val="00B0F0"/>
                </a:solidFill>
              </a:rPr>
              <a:t>Dataset’s Used</a:t>
            </a:r>
          </a:p>
        </p:txBody>
      </p:sp>
      <p:sp>
        <p:nvSpPr>
          <p:cNvPr id="8" name="TextBox 7">
            <a:extLst>
              <a:ext uri="{FF2B5EF4-FFF2-40B4-BE49-F238E27FC236}">
                <a16:creationId xmlns:a16="http://schemas.microsoft.com/office/drawing/2014/main" id="{65F7E894-334A-8936-643E-CD42AAB6EFC2}"/>
              </a:ext>
            </a:extLst>
          </p:cNvPr>
          <p:cNvSpPr txBox="1"/>
          <p:nvPr/>
        </p:nvSpPr>
        <p:spPr>
          <a:xfrm>
            <a:off x="2060812" y="2511189"/>
            <a:ext cx="8461611" cy="2831544"/>
          </a:xfrm>
          <a:prstGeom prst="rect">
            <a:avLst/>
          </a:prstGeom>
          <a:noFill/>
        </p:spPr>
        <p:txBody>
          <a:bodyPr wrap="square" rtlCol="0">
            <a:spAutoFit/>
          </a:bodyPr>
          <a:lstStyle/>
          <a:p>
            <a:pPr marL="285750" indent="-285750">
              <a:buFont typeface="Arial" panose="020B0604020202020204" pitchFamily="34" charset="0"/>
              <a:buChar char="•"/>
            </a:pPr>
            <a:r>
              <a:rPr lang="en-IN" sz="3200" b="1" dirty="0">
                <a:solidFill>
                  <a:schemeClr val="bg1"/>
                </a:solidFill>
                <a:latin typeface="+mj-lt"/>
              </a:rPr>
              <a:t>Datasets: Finance_1.xlsx &amp; Finance_2.xlsx</a:t>
            </a:r>
          </a:p>
          <a:p>
            <a:pPr marL="285750" indent="-285750">
              <a:buFont typeface="Arial" panose="020B0604020202020204" pitchFamily="34" charset="0"/>
              <a:buChar char="•"/>
            </a:pPr>
            <a:endParaRPr lang="en-IN" sz="3200" b="1" dirty="0">
              <a:solidFill>
                <a:schemeClr val="bg1"/>
              </a:solidFill>
              <a:latin typeface="+mj-lt"/>
            </a:endParaRPr>
          </a:p>
          <a:p>
            <a:pPr marL="285750" indent="-285750">
              <a:buFont typeface="Arial" panose="020B0604020202020204" pitchFamily="34" charset="0"/>
              <a:buChar char="•"/>
            </a:pPr>
            <a:r>
              <a:rPr lang="en-IN" sz="3200" b="1" dirty="0">
                <a:solidFill>
                  <a:schemeClr val="bg1"/>
                </a:solidFill>
                <a:latin typeface="+mj-lt"/>
              </a:rPr>
              <a:t>Dataset Type: Excel Data</a:t>
            </a:r>
          </a:p>
          <a:p>
            <a:pPr marL="285750" indent="-285750">
              <a:buFont typeface="Arial" panose="020B0604020202020204" pitchFamily="34" charset="0"/>
              <a:buChar char="•"/>
            </a:pPr>
            <a:endParaRPr lang="en-IN" sz="3200" b="1" dirty="0">
              <a:solidFill>
                <a:schemeClr val="bg1"/>
              </a:solidFill>
              <a:latin typeface="+mj-lt"/>
            </a:endParaRPr>
          </a:p>
          <a:p>
            <a:pPr marL="285750" indent="-285750">
              <a:buFont typeface="Arial" panose="020B0604020202020204" pitchFamily="34" charset="0"/>
              <a:buChar char="•"/>
            </a:pPr>
            <a:r>
              <a:rPr lang="en-IN" sz="3200" b="1" dirty="0">
                <a:solidFill>
                  <a:schemeClr val="bg1"/>
                </a:solidFill>
                <a:latin typeface="+mj-lt"/>
              </a:rPr>
              <a:t>Dataset Size: Each Excel file has 39k+ records</a:t>
            </a:r>
          </a:p>
          <a:p>
            <a:endParaRPr lang="en-US" dirty="0"/>
          </a:p>
        </p:txBody>
      </p:sp>
      <p:sp>
        <p:nvSpPr>
          <p:cNvPr id="9" name="Hexagon 8">
            <a:extLst>
              <a:ext uri="{FF2B5EF4-FFF2-40B4-BE49-F238E27FC236}">
                <a16:creationId xmlns:a16="http://schemas.microsoft.com/office/drawing/2014/main" id="{1D49AA91-F6C8-C6D5-5409-17CB40BFC8F8}"/>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0EA6329-D56E-C5F0-E108-5A1731D1CD09}"/>
              </a:ext>
            </a:extLst>
          </p:cNvPr>
          <p:cNvSpPr/>
          <p:nvPr/>
        </p:nvSpPr>
        <p:spPr>
          <a:xfrm>
            <a:off x="10488304" y="692496"/>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CC671588-363B-DF40-EF5A-384AA87B10A3}"/>
              </a:ext>
            </a:extLst>
          </p:cNvPr>
          <p:cNvSpPr/>
          <p:nvPr/>
        </p:nvSpPr>
        <p:spPr>
          <a:xfrm>
            <a:off x="10772632" y="877939"/>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4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Hexagon 11">
            <a:extLst>
              <a:ext uri="{FF2B5EF4-FFF2-40B4-BE49-F238E27FC236}">
                <a16:creationId xmlns:a16="http://schemas.microsoft.com/office/drawing/2014/main" id="{47B7FA8A-ECFD-25D5-1FAB-1DAA6405A0E2}"/>
              </a:ext>
            </a:extLst>
          </p:cNvPr>
          <p:cNvSpPr/>
          <p:nvPr/>
        </p:nvSpPr>
        <p:spPr>
          <a:xfrm>
            <a:off x="10577013" y="253791"/>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285A90E3-FA3D-0B2B-7E56-9543CC7EB5E2}"/>
              </a:ext>
            </a:extLst>
          </p:cNvPr>
          <p:cNvSpPr/>
          <p:nvPr/>
        </p:nvSpPr>
        <p:spPr>
          <a:xfrm>
            <a:off x="10911383" y="518663"/>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A6FE62EE-D562-2CD0-0EDC-2C64F4CD5492}"/>
              </a:ext>
            </a:extLst>
          </p:cNvPr>
          <p:cNvSpPr/>
          <p:nvPr/>
        </p:nvSpPr>
        <p:spPr>
          <a:xfrm>
            <a:off x="11177391" y="766117"/>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3CC7D0-481C-37B8-2083-FDA7293D4BEB}"/>
              </a:ext>
            </a:extLst>
          </p:cNvPr>
          <p:cNvSpPr>
            <a:spLocks noGrp="1"/>
          </p:cNvSpPr>
          <p:nvPr>
            <p:ph type="ctrTitle"/>
          </p:nvPr>
        </p:nvSpPr>
        <p:spPr>
          <a:xfrm>
            <a:off x="3610315" y="253791"/>
            <a:ext cx="4337931" cy="1071884"/>
          </a:xfrm>
        </p:spPr>
        <p:txBody>
          <a:bodyPr/>
          <a:lstStyle/>
          <a:p>
            <a:r>
              <a:rPr lang="en-US" sz="8000" dirty="0">
                <a:solidFill>
                  <a:srgbClr val="00B0F0"/>
                </a:solidFill>
              </a:rPr>
              <a:t>Agenda</a:t>
            </a:r>
          </a:p>
        </p:txBody>
      </p:sp>
      <p:sp>
        <p:nvSpPr>
          <p:cNvPr id="7" name="TextBox 6">
            <a:extLst>
              <a:ext uri="{FF2B5EF4-FFF2-40B4-BE49-F238E27FC236}">
                <a16:creationId xmlns:a16="http://schemas.microsoft.com/office/drawing/2014/main" id="{099874D5-77EF-9A7A-764D-0D20726A8A39}"/>
              </a:ext>
            </a:extLst>
          </p:cNvPr>
          <p:cNvSpPr txBox="1"/>
          <p:nvPr/>
        </p:nvSpPr>
        <p:spPr>
          <a:xfrm>
            <a:off x="5090696" y="2117381"/>
            <a:ext cx="6755436" cy="3046988"/>
          </a:xfrm>
          <a:prstGeom prst="rect">
            <a:avLst/>
          </a:prstGeom>
          <a:noFill/>
        </p:spPr>
        <p:txBody>
          <a:bodyPr wrap="square">
            <a:spAutoFit/>
          </a:bodyPr>
          <a:lstStyle/>
          <a:p>
            <a:pPr marL="457200" indent="-457200">
              <a:lnSpc>
                <a:spcPct val="100000"/>
              </a:lnSpc>
              <a:buFont typeface="Courier New" panose="02070309020205020404" pitchFamily="49" charset="0"/>
              <a:buChar char="o"/>
            </a:pPr>
            <a:r>
              <a:rPr lang="en-US" sz="3200" b="1" dirty="0">
                <a:solidFill>
                  <a:schemeClr val="bg1"/>
                </a:solidFill>
                <a:latin typeface="+mj-lt"/>
                <a:cs typeface="Calibri"/>
              </a:rPr>
              <a:t>Introduction</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Key Parameter Indicators(KPI’S)</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Charts with Insights</a:t>
            </a:r>
            <a:endParaRPr lang="en-US" sz="3200" b="1" dirty="0">
              <a:solidFill>
                <a:schemeClr val="bg1"/>
              </a:solidFill>
              <a:latin typeface="+mj-lt"/>
              <a:cs typeface="Calibri"/>
            </a:endParaRPr>
          </a:p>
          <a:p>
            <a:pPr marL="457200" indent="-457200">
              <a:buFont typeface="Courier New" panose="02070309020205020404" pitchFamily="49" charset="0"/>
              <a:buChar char="o"/>
            </a:pPr>
            <a:r>
              <a:rPr lang="en-US" sz="3200" b="1" spc="0" dirty="0">
                <a:solidFill>
                  <a:schemeClr val="bg1"/>
                </a:solidFill>
                <a:latin typeface="+mj-lt"/>
                <a:ea typeface="+mn-ea"/>
              </a:rPr>
              <a:t>Dashboard’s</a:t>
            </a:r>
            <a:endParaRPr lang="en-US" sz="3200" b="1" dirty="0">
              <a:solidFill>
                <a:schemeClr val="bg1"/>
              </a:solidFill>
              <a:latin typeface="+mj-lt"/>
              <a:cs typeface="Calibri"/>
            </a:endParaRPr>
          </a:p>
          <a:p>
            <a:pPr marL="457200" indent="-457200">
              <a:lnSpc>
                <a:spcPct val="100000"/>
              </a:lnSpc>
              <a:buFont typeface="Courier New" panose="02070309020205020404" pitchFamily="49" charset="0"/>
              <a:buChar char="o"/>
            </a:pPr>
            <a:r>
              <a:rPr lang="en-US" sz="3200" b="1" dirty="0">
                <a:solidFill>
                  <a:schemeClr val="bg1"/>
                </a:solidFill>
                <a:latin typeface="+mj-lt"/>
                <a:cs typeface="Calibri"/>
              </a:rPr>
              <a:t>Timeline</a:t>
            </a:r>
          </a:p>
          <a:p>
            <a:pPr marL="457200" indent="-457200">
              <a:lnSpc>
                <a:spcPct val="100000"/>
              </a:lnSpc>
              <a:buFont typeface="Courier New" panose="02070309020205020404" pitchFamily="49" charset="0"/>
              <a:buChar char="o"/>
            </a:pPr>
            <a:r>
              <a:rPr lang="en-US" sz="3200" b="1" spc="0" dirty="0">
                <a:solidFill>
                  <a:schemeClr val="bg1"/>
                </a:solidFill>
                <a:latin typeface="+mj-lt"/>
                <a:ea typeface="+mn-ea"/>
              </a:rPr>
              <a:t>Conclusion</a:t>
            </a:r>
            <a:endParaRPr lang="en-US" sz="3200" b="1" dirty="0">
              <a:solidFill>
                <a:schemeClr val="bg1"/>
              </a:solidFill>
              <a:latin typeface="+mj-lt"/>
              <a:cs typeface="Calibri"/>
            </a:endParaRPr>
          </a:p>
        </p:txBody>
      </p:sp>
    </p:spTree>
    <p:extLst>
      <p:ext uri="{BB962C8B-B14F-4D97-AF65-F5344CB8AC3E}">
        <p14:creationId xmlns:p14="http://schemas.microsoft.com/office/powerpoint/2010/main" val="242353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25073" y="422030"/>
            <a:ext cx="5212080" cy="1261871"/>
          </a:xfrm>
        </p:spPr>
        <p:txBody>
          <a:bodyPr/>
          <a:lstStyle/>
          <a:p>
            <a:r>
              <a:rPr lang="en-US" dirty="0">
                <a:solidFill>
                  <a:srgbClr val="00B0F0"/>
                </a:solidFill>
              </a:rPr>
              <a:t>Introduction</a:t>
            </a: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25073" y="1660757"/>
            <a:ext cx="10854163" cy="4529028"/>
          </a:xfrm>
        </p:spPr>
        <p:txBody>
          <a:bodyPr/>
          <a:lstStyle/>
          <a:p>
            <a:r>
              <a:rPr lang="en-US" sz="2400" b="0" i="0" dirty="0">
                <a:effectLst/>
                <a:latin typeface="Californian FB" panose="0207040306080B030204" pitchFamily="18" charset="0"/>
              </a:rPr>
              <a:t>U.S. Bank offers secured loans designed for customers, which can be used for various purposes such as consolidating debt or funding a major purchase. You can apply online, and they provide tools like a personal loan calculator to estimate monthly payments. Remember to check the eligibility requirements and terms carefully.</a:t>
            </a:r>
          </a:p>
          <a:p>
            <a:r>
              <a:rPr lang="en-US" sz="2400" b="0" i="0" dirty="0">
                <a:effectLst/>
                <a:latin typeface="Californian FB" panose="0207040306080B030204" pitchFamily="18" charset="0"/>
              </a:rPr>
              <a:t>They provide a range of banking services, such as checking accounts, credit cards, home loans, and online banking. The main types of facilities are overdraft services, business lines of credit, term loans, and letters of credit.</a:t>
            </a:r>
            <a:endParaRPr lang="en-US" sz="2000" dirty="0">
              <a:latin typeface="Californian FB" panose="0207040306080B030204" pitchFamily="18" charset="0"/>
            </a:endParaRPr>
          </a:p>
        </p:txBody>
      </p:sp>
      <p:sp>
        <p:nvSpPr>
          <p:cNvPr id="13" name="Hexagon 12">
            <a:extLst>
              <a:ext uri="{FF2B5EF4-FFF2-40B4-BE49-F238E27FC236}">
                <a16:creationId xmlns:a16="http://schemas.microsoft.com/office/drawing/2014/main" id="{2BB3904A-3AFF-C330-00A2-8C11048B54E3}"/>
              </a:ext>
            </a:extLst>
          </p:cNvPr>
          <p:cNvSpPr/>
          <p:nvPr/>
        </p:nvSpPr>
        <p:spPr>
          <a:xfrm>
            <a:off x="10153934" y="518615"/>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BD3A6C09-4916-8575-D928-52EF8008C799}"/>
              </a:ext>
            </a:extLst>
          </p:cNvPr>
          <p:cNvSpPr/>
          <p:nvPr/>
        </p:nvSpPr>
        <p:spPr>
          <a:xfrm>
            <a:off x="10397319" y="712810"/>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F468ECD-09DB-4B67-0B9D-4E0F175DEE3D}"/>
              </a:ext>
            </a:extLst>
          </p:cNvPr>
          <p:cNvSpPr/>
          <p:nvPr/>
        </p:nvSpPr>
        <p:spPr>
          <a:xfrm>
            <a:off x="10640704" y="907004"/>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19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846161" y="395785"/>
            <a:ext cx="10399593" cy="740664"/>
          </a:xfrm>
        </p:spPr>
        <p:txBody>
          <a:bodyPr/>
          <a:lstStyle/>
          <a:p>
            <a:r>
              <a:rPr lang="en-US" sz="6000" dirty="0">
                <a:solidFill>
                  <a:srgbClr val="002060"/>
                </a:solidFill>
              </a:rPr>
              <a:t>(KPI’s) </a:t>
            </a:r>
            <a:r>
              <a:rPr lang="en-US" sz="6000" dirty="0">
                <a:solidFill>
                  <a:srgbClr val="00B0F0"/>
                </a:solidFill>
              </a:rPr>
              <a:t>Key Parameter Index</a:t>
            </a:r>
          </a:p>
        </p:txBody>
      </p:sp>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extBox 7">
            <a:extLst>
              <a:ext uri="{FF2B5EF4-FFF2-40B4-BE49-F238E27FC236}">
                <a16:creationId xmlns:a16="http://schemas.microsoft.com/office/drawing/2014/main" id="{4EBE3BA9-5EE8-129F-D69A-090D4513391F}"/>
              </a:ext>
            </a:extLst>
          </p:cNvPr>
          <p:cNvSpPr txBox="1"/>
          <p:nvPr/>
        </p:nvSpPr>
        <p:spPr>
          <a:xfrm>
            <a:off x="3657600" y="1507012"/>
            <a:ext cx="8215952" cy="4955203"/>
          </a:xfrm>
          <a:prstGeom prst="rect">
            <a:avLst/>
          </a:prstGeom>
          <a:noFill/>
        </p:spPr>
        <p:txBody>
          <a:bodyPr wrap="square" rtlCol="0">
            <a:spAutoFit/>
          </a:bodyPr>
          <a:lstStyle/>
          <a:p>
            <a:pPr marL="342900" indent="-342900">
              <a:buFont typeface="+mj-lt"/>
              <a:buAutoNum type="arabicPeriod"/>
            </a:pPr>
            <a:r>
              <a:rPr lang="en-IN" sz="2800" dirty="0">
                <a:solidFill>
                  <a:schemeClr val="bg1"/>
                </a:solidFill>
                <a:latin typeface="+mj-lt"/>
              </a:rPr>
              <a:t>Year wise loan amount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Grade and sub grade wise revolving balance</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Total Payment for Verified Status Vs Total Payment for Non Verified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State wise and month wise loan status</a:t>
            </a:r>
          </a:p>
          <a:p>
            <a:pPr marL="342900" indent="-342900">
              <a:buFont typeface="+mj-lt"/>
              <a:buAutoNum type="arabicPeriod"/>
            </a:pPr>
            <a:endParaRPr lang="en-IN" sz="2800" dirty="0">
              <a:solidFill>
                <a:schemeClr val="bg1"/>
              </a:solidFill>
              <a:latin typeface="+mj-lt"/>
            </a:endParaRPr>
          </a:p>
          <a:p>
            <a:pPr marL="342900" indent="-342900">
              <a:buFont typeface="+mj-lt"/>
              <a:buAutoNum type="arabicPeriod"/>
            </a:pPr>
            <a:r>
              <a:rPr lang="en-IN" sz="2800" dirty="0">
                <a:solidFill>
                  <a:schemeClr val="bg1"/>
                </a:solidFill>
                <a:latin typeface="+mj-lt"/>
              </a:rPr>
              <a:t>Home ownership Vs last payment date status</a:t>
            </a:r>
          </a:p>
          <a:p>
            <a:pPr marL="342900" indent="-342900">
              <a:buFont typeface="+mj-lt"/>
              <a:buAutoNum type="arabicPeriod"/>
            </a:pPr>
            <a:endParaRPr lang="en-IN" dirty="0">
              <a:latin typeface="+mj-lt"/>
            </a:endParaRPr>
          </a:p>
          <a:p>
            <a:endParaRPr lang="en-US" dirty="0"/>
          </a:p>
        </p:txBody>
      </p:sp>
      <p:sp>
        <p:nvSpPr>
          <p:cNvPr id="12" name="Hexagon 11">
            <a:extLst>
              <a:ext uri="{FF2B5EF4-FFF2-40B4-BE49-F238E27FC236}">
                <a16:creationId xmlns:a16="http://schemas.microsoft.com/office/drawing/2014/main" id="{47B7FA8A-ECFD-25D5-1FAB-1DAA6405A0E2}"/>
              </a:ext>
            </a:extLst>
          </p:cNvPr>
          <p:cNvSpPr/>
          <p:nvPr/>
        </p:nvSpPr>
        <p:spPr>
          <a:xfrm>
            <a:off x="10577013" y="253791"/>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285A90E3-FA3D-0B2B-7E56-9543CC7EB5E2}"/>
              </a:ext>
            </a:extLst>
          </p:cNvPr>
          <p:cNvSpPr/>
          <p:nvPr/>
        </p:nvSpPr>
        <p:spPr>
          <a:xfrm>
            <a:off x="10911383" y="518663"/>
            <a:ext cx="668741" cy="559558"/>
          </a:xfrm>
          <a:prstGeom prst="hexagon">
            <a:avLst/>
          </a:prstGeom>
          <a:gradFill>
            <a:gsLst>
              <a:gs pos="0">
                <a:schemeClr val="dk1">
                  <a:lumMod val="67000"/>
                </a:schemeClr>
              </a:gs>
              <a:gs pos="48000">
                <a:schemeClr val="dk1">
                  <a:lumMod val="97000"/>
                  <a:lumOff val="3000"/>
                </a:schemeClr>
              </a:gs>
              <a:gs pos="100000">
                <a:schemeClr val="dk1">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A6FE62EE-D562-2CD0-0EDC-2C64F4CD5492}"/>
              </a:ext>
            </a:extLst>
          </p:cNvPr>
          <p:cNvSpPr/>
          <p:nvPr/>
        </p:nvSpPr>
        <p:spPr>
          <a:xfrm>
            <a:off x="11177391" y="766117"/>
            <a:ext cx="668741" cy="5595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54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E2747A-59B5-4DD2-15D9-5CC06433406F}"/>
              </a:ext>
            </a:extLst>
          </p:cNvPr>
          <p:cNvSpPr txBox="1"/>
          <p:nvPr/>
        </p:nvSpPr>
        <p:spPr>
          <a:xfrm>
            <a:off x="278204" y="322555"/>
            <a:ext cx="5536442" cy="769441"/>
          </a:xfrm>
          <a:prstGeom prst="rect">
            <a:avLst/>
          </a:prstGeom>
          <a:noFill/>
        </p:spPr>
        <p:txBody>
          <a:bodyPr wrap="square" rtlCol="0">
            <a:spAutoFit/>
          </a:bodyPr>
          <a:lstStyle/>
          <a:p>
            <a:r>
              <a:rPr lang="en-US" sz="4400" dirty="0">
                <a:solidFill>
                  <a:schemeClr val="accent1"/>
                </a:solidFill>
                <a:latin typeface="+mj-lt"/>
              </a:rPr>
              <a:t>Charts with Insights</a:t>
            </a:r>
          </a:p>
        </p:txBody>
      </p:sp>
      <p:sp>
        <p:nvSpPr>
          <p:cNvPr id="10" name="TextBox 9">
            <a:extLst>
              <a:ext uri="{FF2B5EF4-FFF2-40B4-BE49-F238E27FC236}">
                <a16:creationId xmlns:a16="http://schemas.microsoft.com/office/drawing/2014/main" id="{48C1C2AE-0D41-7832-D202-650E48435181}"/>
              </a:ext>
            </a:extLst>
          </p:cNvPr>
          <p:cNvSpPr txBox="1"/>
          <p:nvPr/>
        </p:nvSpPr>
        <p:spPr>
          <a:xfrm>
            <a:off x="4577685" y="935489"/>
            <a:ext cx="4080681" cy="738664"/>
          </a:xfrm>
          <a:prstGeom prst="rect">
            <a:avLst/>
          </a:prstGeom>
          <a:noFill/>
        </p:spPr>
        <p:txBody>
          <a:bodyPr wrap="square" rtlCol="0">
            <a:spAutoFit/>
          </a:bodyPr>
          <a:lstStyle/>
          <a:p>
            <a:r>
              <a:rPr lang="en-IN" sz="2400" b="1" dirty="0">
                <a:solidFill>
                  <a:srgbClr val="00B0F0"/>
                </a:solidFill>
                <a:latin typeface="+mj-lt"/>
              </a:rPr>
              <a:t>Year wise loan amount Status</a:t>
            </a:r>
          </a:p>
          <a:p>
            <a:endParaRPr lang="en-US" dirty="0"/>
          </a:p>
        </p:txBody>
      </p:sp>
      <p:pic>
        <p:nvPicPr>
          <p:cNvPr id="16" name="Picture 15">
            <a:extLst>
              <a:ext uri="{FF2B5EF4-FFF2-40B4-BE49-F238E27FC236}">
                <a16:creationId xmlns:a16="http://schemas.microsoft.com/office/drawing/2014/main" id="{BC79DB76-F339-CD0E-ACF1-F9ED59842E8D}"/>
              </a:ext>
            </a:extLst>
          </p:cNvPr>
          <p:cNvPicPr>
            <a:picLocks noChangeAspect="1"/>
          </p:cNvPicPr>
          <p:nvPr/>
        </p:nvPicPr>
        <p:blipFill>
          <a:blip r:embed="rId2"/>
          <a:stretch>
            <a:fillRect/>
          </a:stretch>
        </p:blipFill>
        <p:spPr>
          <a:xfrm>
            <a:off x="461084" y="1401084"/>
            <a:ext cx="5634916" cy="3798713"/>
          </a:xfrm>
          <a:prstGeom prst="rect">
            <a:avLst/>
          </a:prstGeom>
        </p:spPr>
      </p:pic>
      <p:sp>
        <p:nvSpPr>
          <p:cNvPr id="2" name="TextBox 1">
            <a:extLst>
              <a:ext uri="{FF2B5EF4-FFF2-40B4-BE49-F238E27FC236}">
                <a16:creationId xmlns:a16="http://schemas.microsoft.com/office/drawing/2014/main" id="{6A613151-8ECE-18C8-E0A2-09032237BE0F}"/>
              </a:ext>
            </a:extLst>
          </p:cNvPr>
          <p:cNvSpPr txBox="1"/>
          <p:nvPr/>
        </p:nvSpPr>
        <p:spPr>
          <a:xfrm>
            <a:off x="471652" y="5265847"/>
            <a:ext cx="11248695" cy="1600438"/>
          </a:xfrm>
          <a:prstGeom prst="rect">
            <a:avLst/>
          </a:prstGeom>
          <a:noFill/>
        </p:spPr>
        <p:txBody>
          <a:bodyPr wrap="square" rtlCol="0">
            <a:spAutoFit/>
          </a:bodyPr>
          <a:lstStyle/>
          <a:p>
            <a:pPr algn="l"/>
            <a:r>
              <a:rPr lang="en-US" sz="2000" b="0" i="0" dirty="0">
                <a:solidFill>
                  <a:schemeClr val="bg1"/>
                </a:solidFill>
                <a:effectLst/>
                <a:latin typeface="+mj-lt"/>
              </a:rPr>
              <a:t>Examining the year-wise loan status provides insights into the historical performance of loans, identifying trends and patterns. The project analyzed loan amounts over different years. It's essential to monitor trends in  loan applications and disbursements to understand the bank's lending strategy and overall health of the loan portfolio.</a:t>
            </a:r>
          </a:p>
          <a:p>
            <a:endParaRPr lang="en-US" dirty="0"/>
          </a:p>
        </p:txBody>
      </p:sp>
      <p:pic>
        <p:nvPicPr>
          <p:cNvPr id="4" name="Picture 3">
            <a:extLst>
              <a:ext uri="{FF2B5EF4-FFF2-40B4-BE49-F238E27FC236}">
                <a16:creationId xmlns:a16="http://schemas.microsoft.com/office/drawing/2014/main" id="{46BBB335-C2F6-149F-1339-5B0FF1BDA16C}"/>
              </a:ext>
            </a:extLst>
          </p:cNvPr>
          <p:cNvPicPr>
            <a:picLocks noChangeAspect="1"/>
          </p:cNvPicPr>
          <p:nvPr/>
        </p:nvPicPr>
        <p:blipFill>
          <a:blip r:embed="rId3"/>
          <a:stretch>
            <a:fillRect/>
          </a:stretch>
        </p:blipFill>
        <p:spPr>
          <a:xfrm>
            <a:off x="6186592" y="1401084"/>
            <a:ext cx="5544324" cy="3798713"/>
          </a:xfrm>
          <a:prstGeom prst="rect">
            <a:avLst/>
          </a:prstGeom>
        </p:spPr>
      </p:pic>
    </p:spTree>
    <p:extLst>
      <p:ext uri="{BB962C8B-B14F-4D97-AF65-F5344CB8AC3E}">
        <p14:creationId xmlns:p14="http://schemas.microsoft.com/office/powerpoint/2010/main" val="175742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CD985F-5C00-8709-C586-B371D8786BB4}"/>
              </a:ext>
            </a:extLst>
          </p:cNvPr>
          <p:cNvSpPr txBox="1"/>
          <p:nvPr/>
        </p:nvSpPr>
        <p:spPr>
          <a:xfrm>
            <a:off x="3071330" y="407963"/>
            <a:ext cx="6400800" cy="738664"/>
          </a:xfrm>
          <a:prstGeom prst="rect">
            <a:avLst/>
          </a:prstGeom>
          <a:noFill/>
        </p:spPr>
        <p:txBody>
          <a:bodyPr wrap="square" rtlCol="0">
            <a:spAutoFit/>
          </a:bodyPr>
          <a:lstStyle/>
          <a:p>
            <a:r>
              <a:rPr lang="en-IN" sz="2400" dirty="0">
                <a:solidFill>
                  <a:srgbClr val="00B0F0"/>
                </a:solidFill>
                <a:latin typeface="+mj-lt"/>
              </a:rPr>
              <a:t>Grade and Sub Grade wise Revolving Balance</a:t>
            </a:r>
          </a:p>
          <a:p>
            <a:endParaRPr lang="en-US" dirty="0"/>
          </a:p>
        </p:txBody>
      </p:sp>
      <p:pic>
        <p:nvPicPr>
          <p:cNvPr id="9" name="Picture 8">
            <a:extLst>
              <a:ext uri="{FF2B5EF4-FFF2-40B4-BE49-F238E27FC236}">
                <a16:creationId xmlns:a16="http://schemas.microsoft.com/office/drawing/2014/main" id="{DCCFFAB9-8992-EDAF-F8B5-D3C58D07F58A}"/>
              </a:ext>
            </a:extLst>
          </p:cNvPr>
          <p:cNvPicPr>
            <a:picLocks noChangeAspect="1"/>
          </p:cNvPicPr>
          <p:nvPr/>
        </p:nvPicPr>
        <p:blipFill>
          <a:blip r:embed="rId2"/>
          <a:stretch>
            <a:fillRect/>
          </a:stretch>
        </p:blipFill>
        <p:spPr>
          <a:xfrm>
            <a:off x="490211" y="946528"/>
            <a:ext cx="5699631" cy="4089496"/>
          </a:xfrm>
          <a:prstGeom prst="rect">
            <a:avLst/>
          </a:prstGeom>
        </p:spPr>
      </p:pic>
      <p:sp>
        <p:nvSpPr>
          <p:cNvPr id="2" name="TextBox 1">
            <a:extLst>
              <a:ext uri="{FF2B5EF4-FFF2-40B4-BE49-F238E27FC236}">
                <a16:creationId xmlns:a16="http://schemas.microsoft.com/office/drawing/2014/main" id="{57FBF86A-64E4-4065-2310-0269F856CE69}"/>
              </a:ext>
            </a:extLst>
          </p:cNvPr>
          <p:cNvSpPr txBox="1"/>
          <p:nvPr/>
        </p:nvSpPr>
        <p:spPr>
          <a:xfrm>
            <a:off x="486216" y="5136485"/>
            <a:ext cx="11219568" cy="1600438"/>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Understanding revolving balances across different loan grades and sub-grades offers a nuanced view of risk distribution.</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Focusing on creditworthiness (grades and subgrades), the project likely  assessed the revolving balances associated with different loan categories. This information aids in risk assessment and portfolio management.</a:t>
            </a:r>
            <a:endParaRPr lang="en-US" sz="2000" b="0" i="0" dirty="0">
              <a:solidFill>
                <a:schemeClr val="bg1"/>
              </a:solidFill>
              <a:effectLst/>
              <a:latin typeface="Segoe UI" panose="020B0502040204020203" pitchFamily="34" charset="0"/>
            </a:endParaRPr>
          </a:p>
          <a:p>
            <a:endParaRPr lang="en-US" dirty="0"/>
          </a:p>
        </p:txBody>
      </p:sp>
      <p:pic>
        <p:nvPicPr>
          <p:cNvPr id="4" name="Picture 3">
            <a:extLst>
              <a:ext uri="{FF2B5EF4-FFF2-40B4-BE49-F238E27FC236}">
                <a16:creationId xmlns:a16="http://schemas.microsoft.com/office/drawing/2014/main" id="{3D6889B6-20C0-A6A6-B27E-9BB3DEB08434}"/>
              </a:ext>
            </a:extLst>
          </p:cNvPr>
          <p:cNvPicPr>
            <a:picLocks noChangeAspect="1"/>
          </p:cNvPicPr>
          <p:nvPr/>
        </p:nvPicPr>
        <p:blipFill>
          <a:blip r:embed="rId3"/>
          <a:stretch>
            <a:fillRect/>
          </a:stretch>
        </p:blipFill>
        <p:spPr>
          <a:xfrm>
            <a:off x="6271730" y="946528"/>
            <a:ext cx="5430059" cy="4089496"/>
          </a:xfrm>
          <a:prstGeom prst="rect">
            <a:avLst/>
          </a:prstGeom>
        </p:spPr>
      </p:pic>
    </p:spTree>
    <p:extLst>
      <p:ext uri="{BB962C8B-B14F-4D97-AF65-F5344CB8AC3E}">
        <p14:creationId xmlns:p14="http://schemas.microsoft.com/office/powerpoint/2010/main" val="192545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DE389-7CBD-0796-E98B-39F2F1452163}"/>
              </a:ext>
            </a:extLst>
          </p:cNvPr>
          <p:cNvPicPr>
            <a:picLocks noChangeAspect="1"/>
          </p:cNvPicPr>
          <p:nvPr/>
        </p:nvPicPr>
        <p:blipFill>
          <a:blip r:embed="rId2"/>
          <a:stretch>
            <a:fillRect/>
          </a:stretch>
        </p:blipFill>
        <p:spPr>
          <a:xfrm>
            <a:off x="458108" y="1049171"/>
            <a:ext cx="5637892" cy="4164273"/>
          </a:xfrm>
          <a:prstGeom prst="rect">
            <a:avLst/>
          </a:prstGeom>
        </p:spPr>
      </p:pic>
      <p:sp>
        <p:nvSpPr>
          <p:cNvPr id="4" name="TextBox 3">
            <a:extLst>
              <a:ext uri="{FF2B5EF4-FFF2-40B4-BE49-F238E27FC236}">
                <a16:creationId xmlns:a16="http://schemas.microsoft.com/office/drawing/2014/main" id="{5481A669-6E74-F2E8-110B-1B7D7B6FEE01}"/>
              </a:ext>
            </a:extLst>
          </p:cNvPr>
          <p:cNvSpPr txBox="1"/>
          <p:nvPr/>
        </p:nvSpPr>
        <p:spPr>
          <a:xfrm>
            <a:off x="1319284" y="419689"/>
            <a:ext cx="9553432" cy="738664"/>
          </a:xfrm>
          <a:prstGeom prst="rect">
            <a:avLst/>
          </a:prstGeom>
          <a:noFill/>
        </p:spPr>
        <p:txBody>
          <a:bodyPr wrap="square" rtlCol="0">
            <a:spAutoFit/>
          </a:bodyPr>
          <a:lstStyle/>
          <a:p>
            <a:r>
              <a:rPr lang="en-IN" sz="2400" dirty="0">
                <a:solidFill>
                  <a:srgbClr val="00B0F0"/>
                </a:solidFill>
                <a:latin typeface="+mj-lt"/>
              </a:rPr>
              <a:t>Total Payment for Verified Status Vs Total Payment for Non Verified Status</a:t>
            </a:r>
          </a:p>
          <a:p>
            <a:endParaRPr lang="en-US" dirty="0"/>
          </a:p>
        </p:txBody>
      </p:sp>
      <p:sp>
        <p:nvSpPr>
          <p:cNvPr id="2" name="TextBox 1">
            <a:extLst>
              <a:ext uri="{FF2B5EF4-FFF2-40B4-BE49-F238E27FC236}">
                <a16:creationId xmlns:a16="http://schemas.microsoft.com/office/drawing/2014/main" id="{0EC9357A-AFF3-DBF1-5ECE-6FB589D0BE5B}"/>
              </a:ext>
            </a:extLst>
          </p:cNvPr>
          <p:cNvSpPr txBox="1"/>
          <p:nvPr/>
        </p:nvSpPr>
        <p:spPr>
          <a:xfrm>
            <a:off x="458108" y="5213444"/>
            <a:ext cx="11275784" cy="1631216"/>
          </a:xfrm>
          <a:prstGeom prst="rect">
            <a:avLst/>
          </a:prstGeom>
          <a:noFill/>
        </p:spPr>
        <p:txBody>
          <a:bodyPr wrap="square" rtlCol="0">
            <a:spAutoFit/>
          </a:bodyPr>
          <a:lstStyle/>
          <a:p>
            <a:pPr algn="l"/>
            <a:r>
              <a:rPr lang="en-US" sz="2000" b="0" i="0" dirty="0">
                <a:solidFill>
                  <a:schemeClr val="bg1"/>
                </a:solidFill>
                <a:effectLst/>
                <a:latin typeface="Cambria Math" panose="02040503050406030204" pitchFamily="18" charset="0"/>
              </a:rPr>
              <a:t>Understanding payment patterns based on verification status provides insights into the reliability of borrower information.</a:t>
            </a:r>
            <a:r>
              <a:rPr lang="en-US" sz="2000" dirty="0">
                <a:solidFill>
                  <a:schemeClr val="bg1"/>
                </a:solidFill>
                <a:latin typeface="Segoe UI" panose="020B0502040204020203" pitchFamily="34" charset="0"/>
              </a:rPr>
              <a:t> </a:t>
            </a:r>
            <a:r>
              <a:rPr lang="en-US" sz="2000" b="0" i="0" dirty="0">
                <a:solidFill>
                  <a:schemeClr val="bg1"/>
                </a:solidFill>
                <a:effectLst/>
                <a:latin typeface="Cambria Math" panose="02040503050406030204" pitchFamily="18" charset="0"/>
              </a:rPr>
              <a:t>By comparing payments for verified and non-verified loans, the project likely identified patterns related to borrower credibility. Verified loans may have higher payment compliance, while non-verified loans could exhibit varying payment behavior.</a:t>
            </a:r>
            <a:endParaRPr lang="en-US" sz="2000" b="0" i="0" dirty="0">
              <a:solidFill>
                <a:schemeClr val="bg1"/>
              </a:solidFill>
              <a:effectLst/>
              <a:latin typeface="Segoe UI" panose="020B0502040204020203" pitchFamily="34" charset="0"/>
            </a:endParaRPr>
          </a:p>
          <a:p>
            <a:endParaRPr lang="en-US" sz="2000" dirty="0">
              <a:solidFill>
                <a:schemeClr val="bg1"/>
              </a:solidFill>
            </a:endParaRPr>
          </a:p>
        </p:txBody>
      </p:sp>
      <p:pic>
        <p:nvPicPr>
          <p:cNvPr id="6" name="Picture 5">
            <a:extLst>
              <a:ext uri="{FF2B5EF4-FFF2-40B4-BE49-F238E27FC236}">
                <a16:creationId xmlns:a16="http://schemas.microsoft.com/office/drawing/2014/main" id="{A4003B1A-4F44-E9C7-5EE3-9302040BA67C}"/>
              </a:ext>
            </a:extLst>
          </p:cNvPr>
          <p:cNvPicPr>
            <a:picLocks noChangeAspect="1"/>
          </p:cNvPicPr>
          <p:nvPr/>
        </p:nvPicPr>
        <p:blipFill>
          <a:blip r:embed="rId3"/>
          <a:stretch>
            <a:fillRect/>
          </a:stretch>
        </p:blipFill>
        <p:spPr>
          <a:xfrm>
            <a:off x="6209731" y="1049170"/>
            <a:ext cx="5524162" cy="4164273"/>
          </a:xfrm>
          <a:prstGeom prst="rect">
            <a:avLst/>
          </a:prstGeom>
        </p:spPr>
      </p:pic>
    </p:spTree>
    <p:extLst>
      <p:ext uri="{BB962C8B-B14F-4D97-AF65-F5344CB8AC3E}">
        <p14:creationId xmlns:p14="http://schemas.microsoft.com/office/powerpoint/2010/main" val="1538131458"/>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63A91F-B42D-4A8C-A531-939875CEC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70238E-DBC8-410E-B2B6-972C70AF23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262</TotalTime>
  <Words>738</Words>
  <Application>Microsoft Office PowerPoint</Application>
  <PresentationFormat>Widescreen</PresentationFormat>
  <Paragraphs>67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Agency FB</vt:lpstr>
      <vt:lpstr>Aptos Display</vt:lpstr>
      <vt:lpstr>Arial</vt:lpstr>
      <vt:lpstr>Calibri</vt:lpstr>
      <vt:lpstr>Californian FB</vt:lpstr>
      <vt:lpstr>Cambria Math</vt:lpstr>
      <vt:lpstr>Courier New</vt:lpstr>
      <vt:lpstr>Segoe UI</vt:lpstr>
      <vt:lpstr>Source Sans Pro</vt:lpstr>
      <vt:lpstr>Wingdings</vt:lpstr>
      <vt:lpstr>Office Theme</vt:lpstr>
      <vt:lpstr>Bank Loan Analysis          Report</vt:lpstr>
      <vt:lpstr>Group 6</vt:lpstr>
      <vt:lpstr>PowerPoint Presentation</vt:lpstr>
      <vt:lpstr>Agenda</vt:lpstr>
      <vt:lpstr>Introduction</vt:lpstr>
      <vt:lpstr>(KPI’s) Key Parameter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ANIL KUMAR BALLA</dc:creator>
  <cp:lastModifiedBy>ANIL KUMAR BALLA</cp:lastModifiedBy>
  <cp:revision>4</cp:revision>
  <dcterms:created xsi:type="dcterms:W3CDTF">2024-12-15T11:02:39Z</dcterms:created>
  <dcterms:modified xsi:type="dcterms:W3CDTF">2024-12-16T16:51:19Z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